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</p:sldIdLst>
  <p:sldSz cy="10287000" cx="18288000"/>
  <p:notesSz cx="6858000" cy="9144000"/>
  <p:embeddedFontLst>
    <p:embeddedFont>
      <p:font typeface="Anek Tamil"/>
      <p:regular r:id="rId92"/>
      <p:bold r:id="rId93"/>
    </p:embeddedFont>
    <p:embeddedFont>
      <p:font typeface="Anek Tamil Thin"/>
      <p:regular r:id="rId94"/>
      <p:bold r:id="rId95"/>
    </p:embeddedFont>
    <p:embeddedFont>
      <p:font typeface="Anek Tamil ExtraLight"/>
      <p:regular r:id="rId96"/>
      <p:bold r:id="rId97"/>
    </p:embeddedFont>
    <p:embeddedFont>
      <p:font typeface="Anek Tamil Medium"/>
      <p:regular r:id="rId98"/>
      <p:bold r:id="rId99"/>
    </p:embeddedFont>
    <p:embeddedFont>
      <p:font typeface="Noto Sans JP"/>
      <p:regular r:id="rId100"/>
      <p:bold r:id="rId101"/>
    </p:embeddedFont>
    <p:embeddedFont>
      <p:font typeface="Comfortaa"/>
      <p:regular r:id="rId102"/>
      <p:bold r:id="rId103"/>
    </p:embeddedFont>
    <p:embeddedFont>
      <p:font typeface="Anek Tamil Light"/>
      <p:regular r:id="rId104"/>
      <p:bold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5">
          <p15:clr>
            <a:srgbClr val="000000"/>
          </p15:clr>
        </p15:guide>
        <p15:guide id="2" pos="2878">
          <p15:clr>
            <a:srgbClr val="000000"/>
          </p15:clr>
        </p15:guide>
      </p15:sldGuideLst>
    </p:ext>
    <p:ext uri="GoogleSlidesCustomDataVersion2">
      <go:slidesCustomData xmlns:go="http://customooxmlschemas.google.com/" r:id="rId106" roundtripDataSignature="AMtx7mgzPbmt5v8ElWbfCQaTrhnRZIKC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140A86-9AA1-4B8C-A320-F99A0617DD42}">
  <a:tblStyle styleId="{3D140A86-9AA1-4B8C-A320-F99A0617DD4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 b="off" i="off"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 b="off" i="off"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>
        <a:font>
          <a:latin typeface="Arial"/>
          <a:ea typeface="Arial"/>
          <a:cs typeface="Arial"/>
        </a:font>
        <a:schemeClr val="accent5"/>
      </a:tcTxStyle>
      <a:tcStyle>
        <a:tcBdr>
          <a:top>
            <a:ln cap="flat" cmpd="sng" w="6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317182"/>
      </a:tcTxStyle>
      <a:tcStyle>
        <a:fill>
          <a:solidFill>
            <a:schemeClr val="accent5">
              <a:alpha val="40000"/>
            </a:scheme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5" orient="horz"/>
        <p:guide pos="287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6" Type="http://customschemas.google.com/relationships/presentationmetadata" Target="metadata"/><Relationship Id="rId105" Type="http://schemas.openxmlformats.org/officeDocument/2006/relationships/font" Target="fonts/AnekTamilLight-bold.fntdata"/><Relationship Id="rId104" Type="http://schemas.openxmlformats.org/officeDocument/2006/relationships/font" Target="fonts/AnekTamilLight-regular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Comfortaa-bold.fntdata"/><Relationship Id="rId102" Type="http://schemas.openxmlformats.org/officeDocument/2006/relationships/font" Target="fonts/Comfortaa-regular.fntdata"/><Relationship Id="rId101" Type="http://schemas.openxmlformats.org/officeDocument/2006/relationships/font" Target="fonts/NotoSansJP-bold.fntdata"/><Relationship Id="rId100" Type="http://schemas.openxmlformats.org/officeDocument/2006/relationships/font" Target="fonts/NotoSansJP-regular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AnekTamilThin-bold.fntdata"/><Relationship Id="rId94" Type="http://schemas.openxmlformats.org/officeDocument/2006/relationships/font" Target="fonts/AnekTamilThin-regular.fntdata"/><Relationship Id="rId97" Type="http://schemas.openxmlformats.org/officeDocument/2006/relationships/font" Target="fonts/AnekTamilExtraLight-bold.fntdata"/><Relationship Id="rId96" Type="http://schemas.openxmlformats.org/officeDocument/2006/relationships/font" Target="fonts/AnekTamilExtraLight-regular.fntdata"/><Relationship Id="rId11" Type="http://schemas.openxmlformats.org/officeDocument/2006/relationships/slide" Target="slides/slide4.xml"/><Relationship Id="rId99" Type="http://schemas.openxmlformats.org/officeDocument/2006/relationships/font" Target="fonts/AnekTamilMedium-bold.fntdata"/><Relationship Id="rId10" Type="http://schemas.openxmlformats.org/officeDocument/2006/relationships/slide" Target="slides/slide3.xml"/><Relationship Id="rId98" Type="http://schemas.openxmlformats.org/officeDocument/2006/relationships/font" Target="fonts/AnekTamilMedium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font" Target="fonts/AnekTamil-bold.fntdata"/><Relationship Id="rId92" Type="http://schemas.openxmlformats.org/officeDocument/2006/relationships/font" Target="fonts/AnekTamil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0ed8ec0b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40ed8ec0b2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1" name="Google Shape;53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3" name="Google Shape;54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5" name="Google Shape;55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5" name="Google Shape;56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7" name="Google Shape;57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9" name="Google Shape;58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3" name="Google Shape;61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5" name="Google Shape;62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7" name="Google Shape;63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9" name="Google Shape;64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1" name="Google Shape;66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3" name="Google Shape;67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5" name="Google Shape;68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7" name="Google Shape;69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9" name="Google Shape;70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1" name="Google Shape;72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3" name="Google Shape;733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3" name="Google Shape;74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0ed8ec0b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40ed8ec0b2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4" name="Google Shape;754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6" name="Google Shape;76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8" name="Google Shape;77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0" name="Google Shape;790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2" name="Google Shape;80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4" name="Google Shape;814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6" name="Google Shape;82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8" name="Google Shape;838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0" name="Google Shape;850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2" name="Google Shape;86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0ed8ec0b2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40ed8ec0b2_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4" name="Google Shape;874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4" name="Google Shape;88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5" name="Google Shape;8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7" name="Google Shape;90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9" name="Google Shape;919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1" name="Google Shape;93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3" name="Google Shape;943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5" name="Google Shape;955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7" name="Google Shape;967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9" name="Google Shape;979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0ed8ec0b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40ed8ec0b2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1" name="Google Shape;991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1" name="Google Shape;1001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4" name="Google Shape;1014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7" name="Google Shape;1027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0" name="Google Shape;1040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2" name="Google Shape;1052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5" name="Google Shape;1065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7" name="Google Shape;1077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8" name="Google Shape;1088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9" name="Google Shape;1099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0" name="Google Shape;1110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1" name="Google Shape;1121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3" name="Google Shape;1133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5" name="Google Shape;1145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8" name="Google Shape;1158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1" name="Google Shape;1171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4" name="Google Shape;1184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7" name="Google Shape;1197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9" name="Google Shape;1209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2" name="Google Shape;1222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0ed8ec0b2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40ed8ec0b2_0_4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5" name="Google Shape;1235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9" name="Google Shape;1249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40ed8ec0b2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g340ed8ec0b2_0_8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5" name="Google Shape;127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5" name="Google Shape;1285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0ed8ec0b2_0_13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40ed8ec0b2_0_13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340ed8ec0b2_0_13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0ed8ec0b2_0_13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340ed8ec0b2_0_13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340ed8ec0b2_0_13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40ed8ec0b2_0_13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40ed8ec0b2_0_1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0ed8ec0b2_0_1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40ed8ec0b2_0_14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340ed8ec0b2_0_14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340ed8ec0b2_0_14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40ed8ec0b2_0_14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0ed8ec0b2_0_150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340ed8ec0b2_0_150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340ed8ec0b2_0_15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340ed8ec0b2_0_15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340ed8ec0b2_0_15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0ed8ec0b2_0_1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40ed8ec0b2_0_156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340ed8ec0b2_0_156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340ed8ec0b2_0_15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340ed8ec0b2_0_15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340ed8ec0b2_0_15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0ed8ec0b2_0_1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340ed8ec0b2_0_163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340ed8ec0b2_0_16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340ed8ec0b2_0_163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340ed8ec0b2_0_163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340ed8ec0b2_0_16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340ed8ec0b2_0_16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40ed8ec0b2_0_16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0ed8ec0b2_0_1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340ed8ec0b2_0_17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40ed8ec0b2_0_17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40ed8ec0b2_0_17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0ed8ec0b2_0_177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40ed8ec0b2_0_177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40ed8ec0b2_0_177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340ed8ec0b2_0_17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40ed8ec0b2_0_17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40ed8ec0b2_0_17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0ed8ec0b2_0_184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40ed8ec0b2_0_18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40ed8ec0b2_0_184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340ed8ec0b2_0_18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40ed8ec0b2_0_18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40ed8ec0b2_0_18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0ed8ec0b2_0_1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40ed8ec0b2_0_191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40ed8ec0b2_0_19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40ed8ec0b2_0_19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40ed8ec0b2_0_19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0ed8ec0b2_0_197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40ed8ec0b2_0_197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40ed8ec0b2_0_19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40ed8ec0b2_0_19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40ed8ec0b2_0_19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8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9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0ed8ec0b2_0_1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340ed8ec0b2_0_1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40ed8ec0b2_0_12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40ed8ec0b2_0_1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40ed8ec0b2_0_1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1" Type="http://schemas.openxmlformats.org/officeDocument/2006/relationships/image" Target="../media/image34.png"/><Relationship Id="rId10" Type="http://schemas.openxmlformats.org/officeDocument/2006/relationships/image" Target="../media/image46.png"/><Relationship Id="rId12" Type="http://schemas.openxmlformats.org/officeDocument/2006/relationships/image" Target="../media/image33.png"/><Relationship Id="rId9" Type="http://schemas.openxmlformats.org/officeDocument/2006/relationships/image" Target="../media/image44.png"/><Relationship Id="rId5" Type="http://schemas.openxmlformats.org/officeDocument/2006/relationships/image" Target="../media/image6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5.png"/><Relationship Id="rId13" Type="http://schemas.openxmlformats.org/officeDocument/2006/relationships/image" Target="../media/image38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43.png"/><Relationship Id="rId15" Type="http://schemas.openxmlformats.org/officeDocument/2006/relationships/image" Target="../media/image52.png"/><Relationship Id="rId14" Type="http://schemas.openxmlformats.org/officeDocument/2006/relationships/image" Target="../media/image3.png"/><Relationship Id="rId5" Type="http://schemas.openxmlformats.org/officeDocument/2006/relationships/image" Target="../media/image48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7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42.png"/><Relationship Id="rId13" Type="http://schemas.openxmlformats.org/officeDocument/2006/relationships/image" Target="../media/image64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63.png"/><Relationship Id="rId5" Type="http://schemas.openxmlformats.org/officeDocument/2006/relationships/image" Target="../media/image11.png"/><Relationship Id="rId6" Type="http://schemas.openxmlformats.org/officeDocument/2006/relationships/image" Target="../media/image47.jpg"/><Relationship Id="rId7" Type="http://schemas.openxmlformats.org/officeDocument/2006/relationships/image" Target="../media/image45.png"/><Relationship Id="rId8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86.png"/><Relationship Id="rId11" Type="http://schemas.openxmlformats.org/officeDocument/2006/relationships/image" Target="../media/image51.png"/><Relationship Id="rId10" Type="http://schemas.openxmlformats.org/officeDocument/2006/relationships/image" Target="../media/image57.png"/><Relationship Id="rId13" Type="http://schemas.openxmlformats.org/officeDocument/2006/relationships/image" Target="../media/image54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73.png"/><Relationship Id="rId15" Type="http://schemas.openxmlformats.org/officeDocument/2006/relationships/image" Target="../media/image50.png"/><Relationship Id="rId14" Type="http://schemas.openxmlformats.org/officeDocument/2006/relationships/image" Target="../media/image59.png"/><Relationship Id="rId17" Type="http://schemas.openxmlformats.org/officeDocument/2006/relationships/image" Target="../media/image72.png"/><Relationship Id="rId16" Type="http://schemas.openxmlformats.org/officeDocument/2006/relationships/image" Target="../media/image53.png"/><Relationship Id="rId5" Type="http://schemas.openxmlformats.org/officeDocument/2006/relationships/image" Target="../media/image11.png"/><Relationship Id="rId19" Type="http://schemas.openxmlformats.org/officeDocument/2006/relationships/image" Target="../media/image78.png"/><Relationship Id="rId6" Type="http://schemas.openxmlformats.org/officeDocument/2006/relationships/image" Target="../media/image49.png"/><Relationship Id="rId18" Type="http://schemas.openxmlformats.org/officeDocument/2006/relationships/image" Target="../media/image27.png"/><Relationship Id="rId7" Type="http://schemas.openxmlformats.org/officeDocument/2006/relationships/image" Target="../media/image66.png"/><Relationship Id="rId8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62.png"/><Relationship Id="rId1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65.png"/><Relationship Id="rId5" Type="http://schemas.openxmlformats.org/officeDocument/2006/relationships/image" Target="../media/image11.png"/><Relationship Id="rId6" Type="http://schemas.openxmlformats.org/officeDocument/2006/relationships/image" Target="../media/image67.png"/><Relationship Id="rId7" Type="http://schemas.openxmlformats.org/officeDocument/2006/relationships/image" Target="../media/image75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0.png"/><Relationship Id="rId10" Type="http://schemas.openxmlformats.org/officeDocument/2006/relationships/image" Target="../media/image91.png"/><Relationship Id="rId13" Type="http://schemas.openxmlformats.org/officeDocument/2006/relationships/image" Target="../media/image70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69.png"/><Relationship Id="rId15" Type="http://schemas.openxmlformats.org/officeDocument/2006/relationships/image" Target="../media/image84.png"/><Relationship Id="rId14" Type="http://schemas.openxmlformats.org/officeDocument/2006/relationships/image" Target="../media/image89.png"/><Relationship Id="rId5" Type="http://schemas.openxmlformats.org/officeDocument/2006/relationships/image" Target="../media/image11.png"/><Relationship Id="rId6" Type="http://schemas.openxmlformats.org/officeDocument/2006/relationships/image" Target="../media/image74.png"/><Relationship Id="rId7" Type="http://schemas.openxmlformats.org/officeDocument/2006/relationships/image" Target="../media/image68.jpg"/><Relationship Id="rId8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png"/><Relationship Id="rId10" Type="http://schemas.openxmlformats.org/officeDocument/2006/relationships/image" Target="../media/image88.png"/><Relationship Id="rId13" Type="http://schemas.openxmlformats.org/officeDocument/2006/relationships/image" Target="../media/image92.png"/><Relationship Id="rId1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85.png"/><Relationship Id="rId5" Type="http://schemas.openxmlformats.org/officeDocument/2006/relationships/image" Target="../media/image11.png"/><Relationship Id="rId6" Type="http://schemas.openxmlformats.org/officeDocument/2006/relationships/image" Target="../media/image77.png"/><Relationship Id="rId7" Type="http://schemas.openxmlformats.org/officeDocument/2006/relationships/image" Target="../media/image81.png"/><Relationship Id="rId8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5" Type="http://schemas.openxmlformats.org/officeDocument/2006/relationships/image" Target="../media/image11.png"/><Relationship Id="rId6" Type="http://schemas.openxmlformats.org/officeDocument/2006/relationships/image" Target="../media/image87.png"/><Relationship Id="rId7" Type="http://schemas.openxmlformats.org/officeDocument/2006/relationships/image" Target="../media/image101.png"/><Relationship Id="rId8" Type="http://schemas.openxmlformats.org/officeDocument/2006/relationships/image" Target="../media/image10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9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9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9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9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9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9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0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9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0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7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0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7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7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0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11" Type="http://schemas.openxmlformats.org/officeDocument/2006/relationships/image" Target="../media/image26.png"/><Relationship Id="rId10" Type="http://schemas.openxmlformats.org/officeDocument/2006/relationships/image" Target="../media/image41.png"/><Relationship Id="rId9" Type="http://schemas.openxmlformats.org/officeDocument/2006/relationships/image" Target="../media/image30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7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0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10" Type="http://schemas.openxmlformats.org/officeDocument/2006/relationships/image" Target="../media/image82.png"/><Relationship Id="rId9" Type="http://schemas.openxmlformats.org/officeDocument/2006/relationships/image" Target="../media/image17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Relationship Id="rId8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10" Type="http://schemas.openxmlformats.org/officeDocument/2006/relationships/image" Target="../media/image29.png"/><Relationship Id="rId9" Type="http://schemas.openxmlformats.org/officeDocument/2006/relationships/image" Target="../media/image36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108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126.png"/><Relationship Id="rId8" Type="http://schemas.openxmlformats.org/officeDocument/2006/relationships/image" Target="../media/image1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09.png"/><Relationship Id="rId6" Type="http://schemas.openxmlformats.org/officeDocument/2006/relationships/image" Target="../media/image113.png"/><Relationship Id="rId7" Type="http://schemas.openxmlformats.org/officeDocument/2006/relationships/image" Target="../media/image111.png"/><Relationship Id="rId8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18.png"/><Relationship Id="rId6" Type="http://schemas.openxmlformats.org/officeDocument/2006/relationships/image" Target="../media/image130.png"/><Relationship Id="rId7" Type="http://schemas.openxmlformats.org/officeDocument/2006/relationships/image" Target="../media/image121.png"/><Relationship Id="rId8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17.png"/><Relationship Id="rId6" Type="http://schemas.openxmlformats.org/officeDocument/2006/relationships/image" Target="../media/image124.png"/><Relationship Id="rId7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0.png"/><Relationship Id="rId6" Type="http://schemas.openxmlformats.org/officeDocument/2006/relationships/image" Target="../media/image119.png"/><Relationship Id="rId7" Type="http://schemas.openxmlformats.org/officeDocument/2006/relationships/image" Target="../media/image123.png"/><Relationship Id="rId8" Type="http://schemas.openxmlformats.org/officeDocument/2006/relationships/image" Target="../media/image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7.png"/><Relationship Id="rId6" Type="http://schemas.openxmlformats.org/officeDocument/2006/relationships/image" Target="../media/image129.png"/><Relationship Id="rId7" Type="http://schemas.openxmlformats.org/officeDocument/2006/relationships/image" Target="../media/image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4.png"/><Relationship Id="rId6" Type="http://schemas.openxmlformats.org/officeDocument/2006/relationships/image" Target="../media/image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3.png"/><Relationship Id="rId6" Type="http://schemas.openxmlformats.org/officeDocument/2006/relationships/image" Target="../media/image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2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58.png"/><Relationship Id="rId6" Type="http://schemas.openxmlformats.org/officeDocument/2006/relationships/image" Target="../media/image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1.png"/><Relationship Id="rId6" Type="http://schemas.openxmlformats.org/officeDocument/2006/relationships/image" Target="../media/image128.png"/><Relationship Id="rId7" Type="http://schemas.openxmlformats.org/officeDocument/2006/relationships/image" Target="../media/image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41.png"/><Relationship Id="rId6" Type="http://schemas.openxmlformats.org/officeDocument/2006/relationships/image" Target="../media/image136.png"/><Relationship Id="rId7" Type="http://schemas.openxmlformats.org/officeDocument/2006/relationships/image" Target="../media/image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5.png"/><Relationship Id="rId6" Type="http://schemas.openxmlformats.org/officeDocument/2006/relationships/image" Target="../media/image142.png"/><Relationship Id="rId7" Type="http://schemas.openxmlformats.org/officeDocument/2006/relationships/image" Target="../media/image138.png"/><Relationship Id="rId8" Type="http://schemas.openxmlformats.org/officeDocument/2006/relationships/image" Target="../media/image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7.png"/><Relationship Id="rId6" Type="http://schemas.openxmlformats.org/officeDocument/2006/relationships/image" Target="../media/image152.png"/><Relationship Id="rId7" Type="http://schemas.openxmlformats.org/officeDocument/2006/relationships/image" Target="../media/image163.png"/><Relationship Id="rId8" Type="http://schemas.openxmlformats.org/officeDocument/2006/relationships/image" Target="../media/image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5.png"/><Relationship Id="rId6" Type="http://schemas.openxmlformats.org/officeDocument/2006/relationships/image" Target="../media/image142.png"/><Relationship Id="rId7" Type="http://schemas.openxmlformats.org/officeDocument/2006/relationships/image" Target="../media/image138.png"/><Relationship Id="rId8" Type="http://schemas.openxmlformats.org/officeDocument/2006/relationships/image" Target="../media/image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50.png"/><Relationship Id="rId8" Type="http://schemas.openxmlformats.org/officeDocument/2006/relationships/image" Target="../media/image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51.png"/><Relationship Id="rId6" Type="http://schemas.openxmlformats.org/officeDocument/2006/relationships/image" Target="../media/image146.png"/><Relationship Id="rId7" Type="http://schemas.openxmlformats.org/officeDocument/2006/relationships/image" Target="../media/image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57.png"/><Relationship Id="rId6" Type="http://schemas.openxmlformats.org/officeDocument/2006/relationships/image" Target="../media/image160.png"/><Relationship Id="rId7" Type="http://schemas.openxmlformats.org/officeDocument/2006/relationships/image" Target="../media/image149.png"/><Relationship Id="rId8" Type="http://schemas.openxmlformats.org/officeDocument/2006/relationships/image" Target="../media/image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54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3.png"/><Relationship Id="rId5" Type="http://schemas.openxmlformats.org/officeDocument/2006/relationships/image" Target="../media/image161.png"/><Relationship Id="rId6" Type="http://schemas.openxmlformats.org/officeDocument/2006/relationships/image" Target="../media/image153.png"/><Relationship Id="rId7" Type="http://schemas.openxmlformats.org/officeDocument/2006/relationships/image" Target="../media/image168.png"/><Relationship Id="rId8" Type="http://schemas.openxmlformats.org/officeDocument/2006/relationships/image" Target="../media/image15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8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4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png"/><Relationship Id="rId4" Type="http://schemas.openxmlformats.org/officeDocument/2006/relationships/image" Target="../media/image159.png"/><Relationship Id="rId9" Type="http://schemas.openxmlformats.org/officeDocument/2006/relationships/image" Target="../media/image173.png"/><Relationship Id="rId5" Type="http://schemas.openxmlformats.org/officeDocument/2006/relationships/image" Target="../media/image15.png"/><Relationship Id="rId6" Type="http://schemas.openxmlformats.org/officeDocument/2006/relationships/image" Target="../media/image170.png"/><Relationship Id="rId7" Type="http://schemas.openxmlformats.org/officeDocument/2006/relationships/image" Target="../media/image166.png"/><Relationship Id="rId8" Type="http://schemas.openxmlformats.org/officeDocument/2006/relationships/image" Target="../media/image16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9F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200" y="9588500"/>
            <a:ext cx="14147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5275" y="-2413000"/>
            <a:ext cx="4699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320000">
            <a:off x="7213600" y="4127500"/>
            <a:ext cx="4940300" cy="90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"/>
          <p:cNvSpPr txBox="1"/>
          <p:nvPr/>
        </p:nvSpPr>
        <p:spPr>
          <a:xfrm>
            <a:off x="711200" y="7670800"/>
            <a:ext cx="6692900" cy="2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08F397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08F397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5664325" y="622300"/>
            <a:ext cx="11874000" cy="4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Arial"/>
              <a:buNone/>
            </a:pPr>
            <a:r>
              <a:rPr i="0" lang="en-US" sz="19000" u="none" cap="none" strike="noStrike">
                <a:solidFill>
                  <a:srgbClr val="08F397"/>
                </a:solidFill>
                <a:latin typeface="Anek Tamil ExtraLight"/>
                <a:ea typeface="Anek Tamil ExtraLight"/>
                <a:cs typeface="Anek Tamil ExtraLight"/>
                <a:sym typeface="Anek Tamil ExtraLight"/>
              </a:rPr>
              <a:t> </a:t>
            </a:r>
            <a:r>
              <a:rPr i="0" lang="en-US" sz="19000" u="none" cap="none" strike="noStrike">
                <a:solidFill>
                  <a:srgbClr val="08F397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LEARNING</a:t>
            </a:r>
            <a:endParaRPr i="0" sz="19000" u="none" cap="none" strike="noStrike">
              <a:solidFill>
                <a:srgbClr val="000000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Arial"/>
              <a:buNone/>
            </a:pPr>
            <a:r>
              <a:rPr i="0" lang="en-US" sz="19000" u="none" cap="none" strike="noStrike">
                <a:solidFill>
                  <a:srgbClr val="08F397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MATE</a:t>
            </a:r>
            <a:endParaRPr i="0" sz="19000" u="none" cap="none" strike="noStrike">
              <a:solidFill>
                <a:srgbClr val="000000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225" y="673100"/>
            <a:ext cx="5929051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/>
          <p:nvPr/>
        </p:nvSpPr>
        <p:spPr>
          <a:xfrm>
            <a:off x="541734" y="2484844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"/>
          <p:cNvSpPr/>
          <p:nvPr/>
        </p:nvSpPr>
        <p:spPr>
          <a:xfrm>
            <a:off x="541734" y="4154091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"/>
          <p:cNvSpPr/>
          <p:nvPr/>
        </p:nvSpPr>
        <p:spPr>
          <a:xfrm>
            <a:off x="541734" y="6210278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0"/>
          <p:cNvSpPr/>
          <p:nvPr/>
        </p:nvSpPr>
        <p:spPr>
          <a:xfrm>
            <a:off x="541734" y="8266443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0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"/>
          <p:cNvSpPr txBox="1"/>
          <p:nvPr/>
        </p:nvSpPr>
        <p:spPr>
          <a:xfrm>
            <a:off x="7103199" y="711938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329" name="Google Shape;329;p10"/>
          <p:cNvSpPr txBox="1"/>
          <p:nvPr/>
        </p:nvSpPr>
        <p:spPr>
          <a:xfrm>
            <a:off x="541724" y="2462525"/>
            <a:ext cx="8757300" cy="7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01. Package Management Tool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- scoop chore(release):</a:t>
            </a:r>
            <a:endParaRPr sz="270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Bump to version 0.5.2 (#6080)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02. IDE (Integrated Development Environment)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- Eclipse for enterprise edition, 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version 2025-03 with Spring Tools version 4.29.0 RELE</a:t>
            </a:r>
            <a:endParaRPr sz="2700">
              <a:solidFill>
                <a:srgbClr val="4049F5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- MS Visual Source Code version 1.98.0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03. JDK (Java Development Kit)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Amazon corretto11-jdk   11.0.26.4.1       (LTS)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Amazon corretto17-jdk   17.0.14.7.1       (LTS)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Amazon corretto21-jdk   21.0.6.7.1         (LTS)   Main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04. JVM Analysis Tool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Amazon JMC (Java Mission Control) version 8.1.1.1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Open Source VisualVM version 2.1.10  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9299025" y="3943250"/>
            <a:ext cx="8461800" cy="5515200"/>
          </a:xfrm>
          <a:prstGeom prst="roundRect">
            <a:avLst>
              <a:gd fmla="val 16667" name="adj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5293" y="6056916"/>
            <a:ext cx="1267181" cy="126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584965" y="4336699"/>
            <a:ext cx="1156588" cy="115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22551" y="6133116"/>
            <a:ext cx="1120550" cy="11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32502" y="7491400"/>
            <a:ext cx="2107700" cy="17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78225" y="4154100"/>
            <a:ext cx="1441100" cy="15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695725" y="6056916"/>
            <a:ext cx="1271099" cy="128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037725" y="4149767"/>
            <a:ext cx="1599750" cy="160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/>
          <p:nvPr/>
        </p:nvSpPr>
        <p:spPr>
          <a:xfrm>
            <a:off x="541734" y="1916994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541734" y="5294008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1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1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4740000">
            <a:off x="9500824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1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1"/>
          <p:cNvSpPr txBox="1"/>
          <p:nvPr/>
        </p:nvSpPr>
        <p:spPr>
          <a:xfrm>
            <a:off x="541728" y="1917000"/>
            <a:ext cx="11973600" cy="8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05. RDBMS</a:t>
            </a:r>
            <a:endParaRPr i="0" sz="2700" u="none" cap="none" strike="noStrike">
              <a:solidFill>
                <a:srgbClr val="0000FF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    </a:t>
            </a: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 (Relational DataBase Management Tools)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On premise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Apache H2 version 2.3.232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MySQL version 8.4.4                      (LTS)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 19c Release 3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Cloud - OCI (Oracle Cloud Infrastructure) PaaS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Oracle21c ATP (Autonomous Transaction Processing)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06. Database Client Tool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CLI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 SQL*Plus version 19.0.0.0.0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MySQL Shell version 9.2.0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GUI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 SQL*Developer 24.3.1.347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MySQL Workbench version 8.0.41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Visual Source Code with </a:t>
            </a:r>
            <a:b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</a:b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  Oracle SQL Developer Extension version 24.4.1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Visual Source Code with</a:t>
            </a:r>
            <a:b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</a:b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  </a:t>
            </a: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MySQL Shell for VS Code version 1.19.2+9.2.0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Dbeaver Community Edition version 25.0.0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348" name="Google Shape;348;p11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349" name="Google Shape;349;p11"/>
          <p:cNvSpPr/>
          <p:nvPr/>
        </p:nvSpPr>
        <p:spPr>
          <a:xfrm>
            <a:off x="9300650" y="3870525"/>
            <a:ext cx="8461800" cy="5515200"/>
          </a:xfrm>
          <a:prstGeom prst="roundRect">
            <a:avLst>
              <a:gd fmla="val 16667" name="adj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70154" y="4761145"/>
            <a:ext cx="1566689" cy="106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39236" y="4606233"/>
            <a:ext cx="1480200" cy="131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78075" y="4798411"/>
            <a:ext cx="2068057" cy="84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16721" y="6361158"/>
            <a:ext cx="1273553" cy="116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616763" y="6507265"/>
            <a:ext cx="1852314" cy="94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961137" y="6335709"/>
            <a:ext cx="1288435" cy="128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096525" y="6376524"/>
            <a:ext cx="1273550" cy="114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231015" y="8052991"/>
            <a:ext cx="1044966" cy="104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993806" y="7813743"/>
            <a:ext cx="1523446" cy="152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1200" y="673100"/>
            <a:ext cx="735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822005" y="4610387"/>
            <a:ext cx="1566699" cy="133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2"/>
          <p:cNvSpPr/>
          <p:nvPr/>
        </p:nvSpPr>
        <p:spPr>
          <a:xfrm>
            <a:off x="9300650" y="3870525"/>
            <a:ext cx="8461800" cy="5515200"/>
          </a:xfrm>
          <a:prstGeom prst="roundRect">
            <a:avLst>
              <a:gd fmla="val 16667" name="adj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541734" y="1916994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541734" y="5666833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541734" y="7285307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2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2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2"/>
          <p:cNvSpPr txBox="1"/>
          <p:nvPr/>
        </p:nvSpPr>
        <p:spPr>
          <a:xfrm>
            <a:off x="541729" y="1894650"/>
            <a:ext cx="8633400" cy="7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07. Program Languages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Front-End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ECMAScript 2024 (ES6+)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Vanila Script (ES5)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HTML5, CSS3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Back-End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JAVA 11/17/21    (Main: 21)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JShell version 21.0.6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08. Project Build Tools</a:t>
            </a:r>
            <a:endParaRPr i="0" sz="2700" u="none" cap="none" strike="noStrike">
              <a:solidFill>
                <a:srgbClr val="0000FF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000FF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Apache Maven version 3.9.9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Open source Gradle-Groovy version 8.12.1</a:t>
            </a:r>
            <a:endParaRPr sz="270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09. Programming Tools</a:t>
            </a:r>
            <a:endParaRPr i="0" sz="2700" u="none" cap="none" strike="noStrike">
              <a:solidFill>
                <a:srgbClr val="0000FF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FF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Platforms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Microsoft Windows 10 version 22H2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NodeJS version 23.8.0 (LTS) with </a:t>
            </a:r>
            <a:b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</a:b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  npm version 23.8.0, npx version 11.1.0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375" name="Google Shape;37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74099" y="4191260"/>
            <a:ext cx="1967009" cy="100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09265" y="4184186"/>
            <a:ext cx="1240030" cy="110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2"/>
          <p:cNvPicPr preferRelativeResize="0"/>
          <p:nvPr/>
        </p:nvPicPr>
        <p:blipFill rotWithShape="1">
          <a:blip r:embed="rId8">
            <a:alphaModFix/>
          </a:blip>
          <a:srcRect b="0" l="8520" r="8920" t="0"/>
          <a:stretch/>
        </p:blipFill>
        <p:spPr>
          <a:xfrm>
            <a:off x="9997233" y="5666115"/>
            <a:ext cx="2541825" cy="16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87757" y="5993114"/>
            <a:ext cx="1839338" cy="127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256868" y="7762324"/>
            <a:ext cx="1639251" cy="106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523411" y="5787787"/>
            <a:ext cx="1680698" cy="168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2752" y="3844425"/>
            <a:ext cx="2107700" cy="17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97225" y="7903500"/>
            <a:ext cx="2871251" cy="7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2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384" name="Google Shape;3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3"/>
          <p:cNvSpPr/>
          <p:nvPr/>
        </p:nvSpPr>
        <p:spPr>
          <a:xfrm>
            <a:off x="10419175" y="3556050"/>
            <a:ext cx="7343100" cy="5829900"/>
          </a:xfrm>
          <a:prstGeom prst="roundRect">
            <a:avLst>
              <a:gd fmla="val 16667" name="adj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541734" y="1946760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3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3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3"/>
          <p:cNvSpPr txBox="1"/>
          <p:nvPr/>
        </p:nvSpPr>
        <p:spPr>
          <a:xfrm>
            <a:off x="564053" y="1894650"/>
            <a:ext cx="10535400" cy="7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09. Programming Tools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...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CLI Tools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Windows Terminal version 1.21.10351.0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PowerShell version  7.5.0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Netcat version 1.12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nvm (Node Version Manager) version 1.2.2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MS Sysinternals version 20250213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gow unix commands for windows version 0.8.0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(3) GUI Tools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Sublime-text version 4-4186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- 7zip version 24.09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Postman version 3.10.11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Visual Source Code with Postman Extension version 1.8.1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Visual Source Code with REST Client Extension version 0.25.1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Initializr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(4) Web Browser (Cross Browsing Test) 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</a:t>
            </a: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- Microsoft Edge, Google Chrome, Mozilla Firefox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396" name="Google Shape;39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45877" y="3698905"/>
            <a:ext cx="1012661" cy="101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39768" y="3734925"/>
            <a:ext cx="1012661" cy="101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93833" y="5014574"/>
            <a:ext cx="1139709" cy="113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651918" y="5014574"/>
            <a:ext cx="1131630" cy="113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165396" y="5014574"/>
            <a:ext cx="1027012" cy="102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011167" y="6511576"/>
            <a:ext cx="905041" cy="90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381431" y="5014574"/>
            <a:ext cx="1224278" cy="122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666129" y="6389608"/>
            <a:ext cx="1103209" cy="11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36881" y="7857587"/>
            <a:ext cx="1053613" cy="105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494414" y="6418305"/>
            <a:ext cx="998312" cy="9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553560" y="7735252"/>
            <a:ext cx="1328348" cy="132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484699" y="7893458"/>
            <a:ext cx="1017741" cy="101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175148" y="6409109"/>
            <a:ext cx="1007508" cy="100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127298" y="7771496"/>
            <a:ext cx="1103209" cy="113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5028327" y="3771022"/>
            <a:ext cx="1328350" cy="106487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3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412" name="Google Shape;41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4"/>
          <p:cNvSpPr/>
          <p:nvPr/>
        </p:nvSpPr>
        <p:spPr>
          <a:xfrm>
            <a:off x="9300650" y="3870525"/>
            <a:ext cx="8461800" cy="5515200"/>
          </a:xfrm>
          <a:prstGeom prst="roundRect">
            <a:avLst>
              <a:gd fmla="val 16667" name="adj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4"/>
          <p:cNvSpPr/>
          <p:nvPr/>
        </p:nvSpPr>
        <p:spPr>
          <a:xfrm>
            <a:off x="541734" y="1946760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541734" y="8135562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4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4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4"/>
          <p:cNvSpPr txBox="1"/>
          <p:nvPr/>
        </p:nvSpPr>
        <p:spPr>
          <a:xfrm>
            <a:off x="541729" y="1894650"/>
            <a:ext cx="8244600" cy="7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10. SCM Tools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endParaRPr i="0" sz="1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(1) CLI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gh (GitHub) version 2.68.1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git version 2.48.1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gitignore version 3.4.17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GUI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GitHub Desktop Client version 3.4.17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Visual Source Code Integrated git with </a:t>
            </a:r>
            <a:b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</a:b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  </a:t>
            </a: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Git Graph Extension version 1.30.0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Eclipse Integrated Git (m2e)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Intellij IDEA Integrated Git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(3) Remote Repositories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github.com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Team Development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11. Main Frameworks &amp; Core Libraries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Front-End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React version 19.9.0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425" name="Google Shape;425;p14" title="다운로드-removebg-preview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77551" y="4103549"/>
            <a:ext cx="1410296" cy="129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4" title="Github_logo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36618" y="4150598"/>
            <a:ext cx="1209542" cy="109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63553" y="4066909"/>
            <a:ext cx="1112088" cy="111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820" y="5866466"/>
            <a:ext cx="2410205" cy="107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918854" y="5996509"/>
            <a:ext cx="1801497" cy="92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017683" y="5839822"/>
            <a:ext cx="1128468" cy="112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21625" y="7520270"/>
            <a:ext cx="1410300" cy="125583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4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433" name="Google Shape;43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5"/>
          <p:cNvSpPr/>
          <p:nvPr/>
        </p:nvSpPr>
        <p:spPr>
          <a:xfrm>
            <a:off x="10866275" y="3421075"/>
            <a:ext cx="6896100" cy="5964900"/>
          </a:xfrm>
          <a:prstGeom prst="roundRect">
            <a:avLst>
              <a:gd fmla="val 16667" name="adj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5"/>
          <p:cNvSpPr/>
          <p:nvPr/>
        </p:nvSpPr>
        <p:spPr>
          <a:xfrm>
            <a:off x="541734" y="1976526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5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5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5"/>
          <p:cNvSpPr txBox="1"/>
          <p:nvPr/>
        </p:nvSpPr>
        <p:spPr>
          <a:xfrm>
            <a:off x="564058" y="1894653"/>
            <a:ext cx="17450100" cy="6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11. Main Frameworks &amp; Core Libraries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	...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Bootstrap version 5.3.3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JQuery version 3.7.1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JQuery-migrate version 3.5.2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Back-End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Boot version 3.4.3 Latest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MVC Framework version 3.4.3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Lombok plugin &amp; library version 1.18.36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Apache MyBatis SQL Mapper Framework version 3.5.19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bridge for MyBatis sql mapping framework version 3.0.4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JDBC / Spring Data / Spring Data JDBC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Standard Java Persistence API version 3.1.0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Data JPA version 3.4.3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Data JPA QueryDSL version 3.4.3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Security Framework version 6.4.3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445" name="Google Shape;44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39863" y="4195390"/>
            <a:ext cx="1073634" cy="107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55888" y="4189343"/>
            <a:ext cx="1085749" cy="108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73849" y="6197284"/>
            <a:ext cx="1005662" cy="100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33946" y="4388644"/>
            <a:ext cx="847932" cy="280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966900" y="5953685"/>
            <a:ext cx="1263715" cy="126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184946" y="7580104"/>
            <a:ext cx="1541442" cy="154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09607" y="7736831"/>
            <a:ext cx="2026519" cy="107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726407" y="7844720"/>
            <a:ext cx="2174378" cy="89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608700" y="6044325"/>
            <a:ext cx="1294099" cy="12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522625" y="4260625"/>
            <a:ext cx="1339091" cy="108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5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456" name="Google Shape;45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6"/>
          <p:cNvSpPr/>
          <p:nvPr/>
        </p:nvSpPr>
        <p:spPr>
          <a:xfrm>
            <a:off x="9300650" y="3870525"/>
            <a:ext cx="8461800" cy="5515200"/>
          </a:xfrm>
          <a:prstGeom prst="roundRect">
            <a:avLst>
              <a:gd fmla="val 16667" name="adj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6"/>
          <p:cNvSpPr/>
          <p:nvPr/>
        </p:nvSpPr>
        <p:spPr>
          <a:xfrm>
            <a:off x="541734" y="1976526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6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6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6"/>
          <p:cNvSpPr txBox="1"/>
          <p:nvPr/>
        </p:nvSpPr>
        <p:spPr>
          <a:xfrm>
            <a:off x="564058" y="1894649"/>
            <a:ext cx="17450100" cy="6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11. Main Frameworks &amp; Libraries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	...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Hibernate JPA ORM framework version 6.6.8.FINAL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Standard JEE Servlet version 6.0, JSP version 3.1, JSTL version 3.0.1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Spring-Thymeleaf Template Engine version 3.1.3.RELEASE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Quartz Job Scheduler Framework version 2.5.0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Spring-Quartz Bridge Library version 3.4.3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UUID type 1, 3, 4, 5 Generation Library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BCrypt (SHA-256) Password Encoder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(3) Test Frameworks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JUnit Jupyter Test Framework version 5.11.4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(4) JDBC Driver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H2 version 2.232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mysql-connector/J version 9.1.0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 ojdbc11 on premise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 ojdbc11-production for OCI (Oracle Cloud)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468" name="Google Shape;46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06499" y="4653499"/>
            <a:ext cx="1345800" cy="13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19562" y="4429339"/>
            <a:ext cx="1563538" cy="166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420898" y="4771834"/>
            <a:ext cx="1048136" cy="104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40753" y="6407575"/>
            <a:ext cx="1048125" cy="1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28480" y="7718040"/>
            <a:ext cx="1345793" cy="134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586251" y="6431557"/>
            <a:ext cx="1965448" cy="87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31400" y="6227900"/>
            <a:ext cx="1440599" cy="1353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433850" y="7872699"/>
            <a:ext cx="2546473" cy="966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6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477" name="Google Shape;4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1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7"/>
          <p:cNvSpPr/>
          <p:nvPr/>
        </p:nvSpPr>
        <p:spPr>
          <a:xfrm>
            <a:off x="9300650" y="3870525"/>
            <a:ext cx="8461800" cy="5515200"/>
          </a:xfrm>
          <a:prstGeom prst="roundRect">
            <a:avLst>
              <a:gd fmla="val 16667" name="adj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7"/>
          <p:cNvSpPr/>
          <p:nvPr/>
        </p:nvSpPr>
        <p:spPr>
          <a:xfrm>
            <a:off x="541734" y="1976526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7"/>
          <p:cNvSpPr/>
          <p:nvPr/>
        </p:nvSpPr>
        <p:spPr>
          <a:xfrm>
            <a:off x="541734" y="6083567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7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7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7"/>
          <p:cNvSpPr txBox="1"/>
          <p:nvPr/>
        </p:nvSpPr>
        <p:spPr>
          <a:xfrm>
            <a:off x="541729" y="1894650"/>
            <a:ext cx="8302800" cy="5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12. Servers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endParaRPr i="0" sz="6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(1) Web Server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Nginx version 1.27.4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Apache Tomcat version 9.0.102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npm serve version 14.2.4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Web Application Server (WAS)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Apache Tomcat version 10.1.39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Apache Tomcat version 9.0.102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Boot Embedded Tomcat version 10.1.36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13. Team Collaborative Tools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Kakaotalk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Figma</a:t>
            </a:r>
            <a:endParaRPr i="0" sz="2700" u="none" cap="none" strike="noStrik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490" name="Google Shape;49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17151" y="4854376"/>
            <a:ext cx="1433925" cy="1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00525" y="4778174"/>
            <a:ext cx="2011800" cy="1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5125" y="6388025"/>
            <a:ext cx="2011800" cy="201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25950" y="6625525"/>
            <a:ext cx="1604549" cy="160454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7"/>
          <p:cNvSpPr txBox="1"/>
          <p:nvPr/>
        </p:nvSpPr>
        <p:spPr>
          <a:xfrm>
            <a:off x="7103199" y="595113"/>
            <a:ext cx="10804200" cy="24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09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495" name="Google Shape;49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8"/>
          <p:cNvPicPr preferRelativeResize="0"/>
          <p:nvPr/>
        </p:nvPicPr>
        <p:blipFill rotWithShape="1">
          <a:blip r:embed="rId4">
            <a:alphaModFix amt="56000"/>
          </a:blip>
          <a:srcRect b="0" l="0" r="0" t="0"/>
          <a:stretch/>
        </p:blipFill>
        <p:spPr>
          <a:xfrm>
            <a:off x="812800" y="1904802"/>
            <a:ext cx="16598900" cy="764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8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8"/>
          <p:cNvSpPr txBox="1"/>
          <p:nvPr/>
        </p:nvSpPr>
        <p:spPr>
          <a:xfrm>
            <a:off x="1144483" y="5127288"/>
            <a:ext cx="1585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7200" u="none" cap="none" strike="noStrik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UX·UI Wire</a:t>
            </a:r>
            <a:r>
              <a:rPr lang="en-US" sz="7200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f</a:t>
            </a:r>
            <a:r>
              <a:rPr i="0" lang="en-US" sz="7200" u="none" cap="none" strike="noStrik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rames and StoryBoard </a:t>
            </a:r>
            <a:endParaRPr i="0" sz="7200" u="none" cap="none" strike="noStrike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505" name="Google Shape;505;p18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9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4081" y="2992881"/>
            <a:ext cx="15132842" cy="66576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sp>
        <p:nvSpPr>
          <p:cNvPr id="515" name="Google Shape;515;p19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</a:t>
            </a: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 </a:t>
            </a: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16" name="Google Shape;516;p19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F39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340ed8ec0b2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10741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40ed8ec0b2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600000">
            <a:off x="16634625" y="152325"/>
            <a:ext cx="33655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40ed8ec0b2_0_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40000">
            <a:off x="-1981200" y="5994400"/>
            <a:ext cx="35052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40ed8ec0b2_0_102"/>
          <p:cNvSpPr txBox="1"/>
          <p:nvPr/>
        </p:nvSpPr>
        <p:spPr>
          <a:xfrm>
            <a:off x="6794500" y="-88900"/>
            <a:ext cx="107571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INDEX</a:t>
            </a:r>
            <a:endParaRPr/>
          </a:p>
        </p:txBody>
      </p:sp>
      <p:sp>
        <p:nvSpPr>
          <p:cNvPr id="173" name="Google Shape;173;g340ed8ec0b2_0_102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grpSp>
        <p:nvGrpSpPr>
          <p:cNvPr id="174" name="Google Shape;174;g340ed8ec0b2_0_102"/>
          <p:cNvGrpSpPr/>
          <p:nvPr/>
        </p:nvGrpSpPr>
        <p:grpSpPr>
          <a:xfrm>
            <a:off x="2669250" y="2226890"/>
            <a:ext cx="17783713" cy="7711500"/>
            <a:chOff x="3278850" y="2379290"/>
            <a:chExt cx="17783713" cy="7711500"/>
          </a:xfrm>
        </p:grpSpPr>
        <p:sp>
          <p:nvSpPr>
            <p:cNvPr id="175" name="Google Shape;175;g340ed8ec0b2_0_102"/>
            <p:cNvSpPr txBox="1"/>
            <p:nvPr/>
          </p:nvSpPr>
          <p:spPr>
            <a:xfrm>
              <a:off x="4684063" y="2379290"/>
              <a:ext cx="16378500" cy="77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500" u="none" cap="none" strike="noStrike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Introduction and Roles </a:t>
              </a:r>
              <a:endParaRPr i="0" sz="5500" u="none" cap="none" strike="noStrike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500" u="none" cap="none" strike="noStrike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Planning and Purpose</a:t>
              </a:r>
              <a:endParaRPr sz="5500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500" u="none" cap="none" strike="noStrike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Development Technical Stack</a:t>
              </a:r>
              <a:endParaRPr i="0" sz="5500" u="none" cap="none" strike="noStrike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500" u="none" cap="none" strike="noStrike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UX·UI Wire</a:t>
              </a:r>
              <a:r>
                <a:rPr lang="en-US" sz="550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f</a:t>
              </a:r>
              <a:r>
                <a:rPr i="0" lang="en-US" sz="5500" u="none" cap="none" strike="noStrike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rames and Story</a:t>
              </a:r>
              <a:r>
                <a:rPr lang="en-US" sz="550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b</a:t>
              </a:r>
              <a:r>
                <a:rPr i="0" lang="en-US" sz="5500" u="none" cap="none" strike="noStrike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oard</a:t>
              </a:r>
              <a:endParaRPr sz="5500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500" u="none" cap="none" strike="noStrike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Relational Data Modeling</a:t>
              </a:r>
              <a:endParaRPr sz="5500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500" u="none" cap="none" strike="noStrike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Service Architecture</a:t>
              </a:r>
              <a:endParaRPr i="0" sz="5500" u="none" cap="none" strike="noStrike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500" u="none" cap="none" strike="noStrike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Core Sources</a:t>
              </a:r>
              <a:endParaRPr i="0" sz="5500" u="none" cap="none" strike="noStrike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Project Demonstration</a:t>
              </a:r>
              <a:endParaRPr sz="5500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Q &amp; A</a:t>
              </a:r>
              <a:endParaRPr sz="5500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</p:txBody>
        </p:sp>
        <p:sp>
          <p:nvSpPr>
            <p:cNvPr id="176" name="Google Shape;176;g340ed8ec0b2_0_102"/>
            <p:cNvSpPr/>
            <p:nvPr/>
          </p:nvSpPr>
          <p:spPr>
            <a:xfrm>
              <a:off x="3278850" y="2624425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1</a:t>
              </a:r>
              <a:endParaRPr b="1" sz="2900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77" name="Google Shape;177;g340ed8ec0b2_0_102"/>
            <p:cNvSpPr/>
            <p:nvPr/>
          </p:nvSpPr>
          <p:spPr>
            <a:xfrm>
              <a:off x="3278850" y="3462300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2</a:t>
              </a:r>
              <a:endParaRPr b="1" sz="2900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78" name="Google Shape;178;g340ed8ec0b2_0_102"/>
            <p:cNvSpPr/>
            <p:nvPr/>
          </p:nvSpPr>
          <p:spPr>
            <a:xfrm>
              <a:off x="3278850" y="4300175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3</a:t>
              </a:r>
              <a:endParaRPr b="1" sz="2900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79" name="Google Shape;179;g340ed8ec0b2_0_102"/>
            <p:cNvSpPr/>
            <p:nvPr/>
          </p:nvSpPr>
          <p:spPr>
            <a:xfrm>
              <a:off x="3278850" y="5138050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4</a:t>
              </a:r>
              <a:endParaRPr b="1" sz="2900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80" name="Google Shape;180;g340ed8ec0b2_0_102"/>
            <p:cNvSpPr/>
            <p:nvPr/>
          </p:nvSpPr>
          <p:spPr>
            <a:xfrm>
              <a:off x="3278850" y="5975925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5</a:t>
              </a:r>
              <a:endParaRPr b="1" sz="2900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81" name="Google Shape;181;g340ed8ec0b2_0_102"/>
            <p:cNvSpPr/>
            <p:nvPr/>
          </p:nvSpPr>
          <p:spPr>
            <a:xfrm>
              <a:off x="3278850" y="6813800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6</a:t>
              </a:r>
              <a:endParaRPr b="1" sz="2900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82" name="Google Shape;182;g340ed8ec0b2_0_102"/>
            <p:cNvSpPr/>
            <p:nvPr/>
          </p:nvSpPr>
          <p:spPr>
            <a:xfrm>
              <a:off x="3278850" y="7651675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7</a:t>
              </a:r>
              <a:endParaRPr b="1" sz="2900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83" name="Google Shape;183;g340ed8ec0b2_0_102"/>
            <p:cNvSpPr/>
            <p:nvPr/>
          </p:nvSpPr>
          <p:spPr>
            <a:xfrm>
              <a:off x="3278850" y="8489550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8</a:t>
              </a:r>
              <a:endParaRPr b="1" sz="2900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84" name="Google Shape;184;g340ed8ec0b2_0_102"/>
            <p:cNvSpPr/>
            <p:nvPr/>
          </p:nvSpPr>
          <p:spPr>
            <a:xfrm>
              <a:off x="3278850" y="9327425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9</a:t>
              </a:r>
              <a:endParaRPr b="1" sz="2900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0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8964" y="3008498"/>
            <a:ext cx="15088194" cy="66394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526" name="Google Shape;5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0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1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1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1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6641" y="2996064"/>
            <a:ext cx="15125402" cy="703105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1">
                <a:alpha val="49803"/>
              </a:schemeClr>
            </a:outerShdw>
          </a:effectLst>
        </p:spPr>
      </p:pic>
      <p:pic>
        <p:nvPicPr>
          <p:cNvPr id="538" name="Google Shape;5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1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40" name="Google Shape;540;p21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2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2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2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4314" y="3027896"/>
            <a:ext cx="15170051" cy="69965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550" name="Google Shape;5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2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52" name="Google Shape;552;p22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3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3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1759" y="2989325"/>
            <a:ext cx="15162605" cy="70755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sp>
        <p:nvSpPr>
          <p:cNvPr id="562" name="Google Shape;562;p23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4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24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2226" y="3008849"/>
            <a:ext cx="15214698" cy="707322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sp>
        <p:nvSpPr>
          <p:cNvPr id="572" name="Google Shape;572;p24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4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5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5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5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9200" y="2982964"/>
            <a:ext cx="15162608" cy="71190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584" name="Google Shape;5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5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86" name="Google Shape;586;p25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6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6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1103" y="2999814"/>
            <a:ext cx="15139742" cy="704813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596" name="Google Shape;5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6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98" name="Google Shape;598;p26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7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7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8712" y="2991760"/>
            <a:ext cx="15151964" cy="70568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608" name="Google Shape;6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7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10" name="Google Shape;610;p27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8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8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7983" y="2997370"/>
            <a:ext cx="15141329" cy="70753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620" name="Google Shape;6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28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22" name="Google Shape;622;p28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9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0236" y="2996472"/>
            <a:ext cx="15141940" cy="70696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632" name="Google Shape;6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29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34" name="Google Shape;634;p29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4">
            <a:alphaModFix amt="56000"/>
          </a:blip>
          <a:srcRect b="0" l="0" r="0" t="0"/>
          <a:stretch/>
        </p:blipFill>
        <p:spPr>
          <a:xfrm>
            <a:off x="773875" y="1993902"/>
            <a:ext cx="16598898" cy="764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1215158" y="5047463"/>
            <a:ext cx="1585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7200" u="none" cap="none" strike="noStrik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Introduction and Roles </a:t>
            </a:r>
            <a:endParaRPr i="0" sz="7200" u="none" cap="none" strike="noStrike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193" name="Google Shape;193;p3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0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2464" y="2931618"/>
            <a:ext cx="15147728" cy="713988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644" name="Google Shape;6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0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46" name="Google Shape;646;p30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1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1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31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2460" y="2911882"/>
            <a:ext cx="15222140" cy="7118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656" name="Google Shape;65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1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58" name="Google Shape;658;p31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2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2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2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165" y="2929548"/>
            <a:ext cx="15311795" cy="71291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668" name="Google Shape;6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2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70" name="Google Shape;670;p32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3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3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7944" y="2936990"/>
            <a:ext cx="15345116" cy="71142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680" name="Google Shape;6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3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82" name="Google Shape;682;p33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4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4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343" y="2931616"/>
            <a:ext cx="15356090" cy="71101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692" name="Google Shape;6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4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94" name="Google Shape;694;p34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5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5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5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2593" y="2954550"/>
            <a:ext cx="15270705" cy="70865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704" name="Google Shape;7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5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706" name="Google Shape;706;p35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6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36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" name="Google Shape;715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9433" y="2960192"/>
            <a:ext cx="15251906" cy="705058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716" name="Google Shape;7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6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718" name="Google Shape;718;p36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7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7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6696" y="2932227"/>
            <a:ext cx="15259704" cy="708656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pic>
        <p:nvPicPr>
          <p:cNvPr id="728" name="Google Shape;7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7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730" name="Google Shape;730;p37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38"/>
          <p:cNvPicPr preferRelativeResize="0"/>
          <p:nvPr/>
        </p:nvPicPr>
        <p:blipFill rotWithShape="1">
          <a:blip r:embed="rId3">
            <a:alphaModFix amt="56000"/>
          </a:blip>
          <a:srcRect b="0" l="0" r="0" t="0"/>
          <a:stretch/>
        </p:blipFill>
        <p:spPr>
          <a:xfrm>
            <a:off x="812800" y="1904802"/>
            <a:ext cx="16598900" cy="764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8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3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8"/>
          <p:cNvSpPr txBox="1"/>
          <p:nvPr/>
        </p:nvSpPr>
        <p:spPr>
          <a:xfrm>
            <a:off x="1144482" y="4887113"/>
            <a:ext cx="1585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7200" u="none" cap="none" strike="noStrik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Relational Data Modeling </a:t>
            </a:r>
            <a:endParaRPr i="0" sz="7200" u="none" cap="none" strike="noStrike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740" name="Google Shape;740;p38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3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9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2950" y="2865404"/>
            <a:ext cx="13711533" cy="7190713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chemeClr val="accent5">
                <a:alpha val="49803"/>
              </a:schemeClr>
            </a:outerShdw>
          </a:effectLst>
        </p:spPr>
      </p:pic>
      <p:sp>
        <p:nvSpPr>
          <p:cNvPr id="751" name="Google Shape;751;p39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5-1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. ERD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340ed8ec0b2_0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6858001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40ed8ec0b2_0_22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-1636375" y="48960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40ed8ec0b2_0_229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2880000">
            <a:off x="-1841050" y="8215550"/>
            <a:ext cx="6045199" cy="61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40ed8ec0b2_0_229"/>
          <p:cNvSpPr txBox="1"/>
          <p:nvPr/>
        </p:nvSpPr>
        <p:spPr>
          <a:xfrm>
            <a:off x="7799225" y="800100"/>
            <a:ext cx="98157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INTRODUCTION AND ROLES</a:t>
            </a:r>
            <a:endParaRPr/>
          </a:p>
        </p:txBody>
      </p:sp>
      <p:grpSp>
        <p:nvGrpSpPr>
          <p:cNvPr id="203" name="Google Shape;203;g340ed8ec0b2_0_229"/>
          <p:cNvGrpSpPr/>
          <p:nvPr/>
        </p:nvGrpSpPr>
        <p:grpSpPr>
          <a:xfrm>
            <a:off x="1663700" y="2159000"/>
            <a:ext cx="3924300" cy="939800"/>
            <a:chOff x="1663700" y="1930400"/>
            <a:chExt cx="3924300" cy="939800"/>
          </a:xfrm>
        </p:grpSpPr>
        <p:pic>
          <p:nvPicPr>
            <p:cNvPr id="204" name="Google Shape;204;g340ed8ec0b2_0_2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3700" y="1930400"/>
              <a:ext cx="3924300" cy="93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g340ed8ec0b2_0_229"/>
            <p:cNvSpPr txBox="1"/>
            <p:nvPr/>
          </p:nvSpPr>
          <p:spPr>
            <a:xfrm>
              <a:off x="1765300" y="2336800"/>
              <a:ext cx="35052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rgbClr val="08F397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프론트엔드</a:t>
              </a:r>
              <a:endParaRPr b="1"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</p:grpSp>
      <p:sp>
        <p:nvSpPr>
          <p:cNvPr id="206" name="Google Shape;206;g340ed8ec0b2_0_229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grpSp>
        <p:nvGrpSpPr>
          <p:cNvPr id="207" name="Google Shape;207;g340ed8ec0b2_0_229"/>
          <p:cNvGrpSpPr/>
          <p:nvPr/>
        </p:nvGrpSpPr>
        <p:grpSpPr>
          <a:xfrm>
            <a:off x="1663700" y="4051300"/>
            <a:ext cx="4419600" cy="5524500"/>
            <a:chOff x="1663700" y="4051300"/>
            <a:chExt cx="4419600" cy="5524500"/>
          </a:xfrm>
        </p:grpSpPr>
        <p:pic>
          <p:nvPicPr>
            <p:cNvPr id="208" name="Google Shape;208;g340ed8ec0b2_0_229"/>
            <p:cNvPicPr preferRelativeResize="0"/>
            <p:nvPr/>
          </p:nvPicPr>
          <p:blipFill rotWithShape="1">
            <a:blip r:embed="rId7">
              <a:alphaModFix amt="26000"/>
            </a:blip>
            <a:srcRect b="0" l="0" r="0" t="0"/>
            <a:stretch/>
          </p:blipFill>
          <p:spPr>
            <a:xfrm>
              <a:off x="16637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g340ed8ec0b2_0_229" title="KakaoTalk_Photo_2025-03-14-09-58-39 004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17700" y="4303900"/>
              <a:ext cx="1878274" cy="1878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g340ed8ec0b2_0_229"/>
            <p:cNvSpPr txBox="1"/>
            <p:nvPr/>
          </p:nvSpPr>
          <p:spPr>
            <a:xfrm>
              <a:off x="3939203" y="4803938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신준철</a:t>
              </a:r>
              <a:endParaRPr b="1" sz="3000">
                <a:solidFill>
                  <a:srgbClr val="4049F5"/>
                </a:solidFill>
              </a:endParaRPr>
            </a:p>
          </p:txBody>
        </p:sp>
        <p:sp>
          <p:nvSpPr>
            <p:cNvPr id="211" name="Google Shape;211;g340ed8ec0b2_0_229"/>
            <p:cNvSpPr txBox="1"/>
            <p:nvPr/>
          </p:nvSpPr>
          <p:spPr>
            <a:xfrm>
              <a:off x="3967703" y="5335675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팀장</a:t>
              </a:r>
              <a:endParaRPr b="1" sz="2500">
                <a:solidFill>
                  <a:srgbClr val="4049F5"/>
                </a:solidFill>
              </a:endParaRPr>
            </a:p>
          </p:txBody>
        </p:sp>
        <p:pic>
          <p:nvPicPr>
            <p:cNvPr id="212" name="Google Shape;212;g340ed8ec0b2_0_229"/>
            <p:cNvPicPr preferRelativeResize="0"/>
            <p:nvPr/>
          </p:nvPicPr>
          <p:blipFill rotWithShape="1">
            <a:blip r:embed="rId9">
              <a:alphaModFix amt="54000"/>
            </a:blip>
            <a:srcRect b="-3071" l="0" r="0" t="0"/>
            <a:stretch/>
          </p:blipFill>
          <p:spPr>
            <a:xfrm>
              <a:off x="1917700" y="6345600"/>
              <a:ext cx="3924300" cy="30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g340ed8ec0b2_0_229"/>
          <p:cNvGrpSpPr/>
          <p:nvPr/>
        </p:nvGrpSpPr>
        <p:grpSpPr>
          <a:xfrm>
            <a:off x="6902450" y="4051300"/>
            <a:ext cx="4419600" cy="5524500"/>
            <a:chOff x="6902450" y="4051300"/>
            <a:chExt cx="4419600" cy="5524500"/>
          </a:xfrm>
        </p:grpSpPr>
        <p:pic>
          <p:nvPicPr>
            <p:cNvPr id="214" name="Google Shape;214;g340ed8ec0b2_0_229"/>
            <p:cNvPicPr preferRelativeResize="0"/>
            <p:nvPr/>
          </p:nvPicPr>
          <p:blipFill rotWithShape="1">
            <a:blip r:embed="rId7">
              <a:alphaModFix amt="26000"/>
            </a:blip>
            <a:srcRect b="0" l="0" r="0" t="0"/>
            <a:stretch/>
          </p:blipFill>
          <p:spPr>
            <a:xfrm>
              <a:off x="690245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340ed8ec0b2_0_229" title="KakaoTalk_Photo_2025-03-14-09-58-38 002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4000" y="4303900"/>
              <a:ext cx="1878275" cy="1880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g340ed8ec0b2_0_229"/>
            <p:cNvSpPr txBox="1"/>
            <p:nvPr/>
          </p:nvSpPr>
          <p:spPr>
            <a:xfrm>
              <a:off x="9306703" y="4803938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오연주</a:t>
              </a:r>
              <a:endParaRPr b="1" sz="3000">
                <a:solidFill>
                  <a:srgbClr val="4049F5"/>
                </a:solidFill>
              </a:endParaRPr>
            </a:p>
          </p:txBody>
        </p:sp>
        <p:pic>
          <p:nvPicPr>
            <p:cNvPr id="217" name="Google Shape;217;g340ed8ec0b2_0_229"/>
            <p:cNvPicPr preferRelativeResize="0"/>
            <p:nvPr/>
          </p:nvPicPr>
          <p:blipFill rotWithShape="1">
            <a:blip r:embed="rId9">
              <a:alphaModFix amt="54000"/>
            </a:blip>
            <a:srcRect b="0" l="0" r="0" t="0"/>
            <a:stretch/>
          </p:blipFill>
          <p:spPr>
            <a:xfrm>
              <a:off x="71882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g340ed8ec0b2_0_229"/>
          <p:cNvGrpSpPr/>
          <p:nvPr/>
        </p:nvGrpSpPr>
        <p:grpSpPr>
          <a:xfrm>
            <a:off x="12230100" y="4051300"/>
            <a:ext cx="4419600" cy="5524500"/>
            <a:chOff x="12230100" y="4051300"/>
            <a:chExt cx="4419600" cy="5524500"/>
          </a:xfrm>
        </p:grpSpPr>
        <p:pic>
          <p:nvPicPr>
            <p:cNvPr id="219" name="Google Shape;219;g340ed8ec0b2_0_229"/>
            <p:cNvPicPr preferRelativeResize="0"/>
            <p:nvPr/>
          </p:nvPicPr>
          <p:blipFill rotWithShape="1">
            <a:blip r:embed="rId7">
              <a:alphaModFix amt="26000"/>
            </a:blip>
            <a:srcRect b="0" l="0" r="0" t="0"/>
            <a:stretch/>
          </p:blipFill>
          <p:spPr>
            <a:xfrm>
              <a:off x="122301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g340ed8ec0b2_0_229" title="KakaoTalk_Photo_2025-03-14-09-58-39 005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2515375" y="4303900"/>
              <a:ext cx="1878275" cy="1882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g340ed8ec0b2_0_229"/>
            <p:cNvSpPr txBox="1"/>
            <p:nvPr/>
          </p:nvSpPr>
          <p:spPr>
            <a:xfrm>
              <a:off x="14634478" y="4803938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김태영</a:t>
              </a:r>
              <a:endParaRPr b="1" sz="3000">
                <a:solidFill>
                  <a:srgbClr val="4049F5"/>
                </a:solidFill>
              </a:endParaRPr>
            </a:p>
          </p:txBody>
        </p:sp>
        <p:pic>
          <p:nvPicPr>
            <p:cNvPr id="222" name="Google Shape;222;g340ed8ec0b2_0_229"/>
            <p:cNvPicPr preferRelativeResize="0"/>
            <p:nvPr/>
          </p:nvPicPr>
          <p:blipFill rotWithShape="1">
            <a:blip r:embed="rId9">
              <a:alphaModFix amt="54000"/>
            </a:blip>
            <a:srcRect b="0" l="0" r="0" t="0"/>
            <a:stretch/>
          </p:blipFill>
          <p:spPr>
            <a:xfrm>
              <a:off x="124460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g340ed8ec0b2_0_229"/>
          <p:cNvSpPr txBox="1"/>
          <p:nvPr/>
        </p:nvSpPr>
        <p:spPr>
          <a:xfrm>
            <a:off x="7194550" y="65391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리액트 프로그램 활용한 LMS 프로그램 과정 조회, 등록 페이지 컴포넌트 제작 및 구현</a:t>
            </a:r>
            <a:endParaRPr sz="1900"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CSS 기능을 바탕으로 한 프로그램 디자인 설계 및 제작</a:t>
            </a:r>
            <a:endParaRPr sz="1900"/>
          </a:p>
        </p:txBody>
      </p:sp>
      <p:sp>
        <p:nvSpPr>
          <p:cNvPr id="224" name="Google Shape;224;g340ed8ec0b2_0_229"/>
          <p:cNvSpPr txBox="1"/>
          <p:nvPr/>
        </p:nvSpPr>
        <p:spPr>
          <a:xfrm>
            <a:off x="12477750" y="64629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백엔드에서 보내주는 CRUD 데이터와 프론트 화면의 연동 구현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과정 상세 조회 페이지 설계 및 디자인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5" name="Google Shape;225;g340ed8ec0b2_0_229"/>
          <p:cNvSpPr txBox="1"/>
          <p:nvPr/>
        </p:nvSpPr>
        <p:spPr>
          <a:xfrm>
            <a:off x="1911350" y="63867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Front-end 총괄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강사, 훈련생 관련 모든페이지 디자인 및 코딩 (List + CRUD기능)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Front-end와 Back-end 연동을 위한 요청코드 및 return 데이터 가공코드를 작성하여 화면에 출력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4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11324" y="2465824"/>
            <a:ext cx="13366225" cy="76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0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763" name="Google Shape;763;p40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5-2. Logical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4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1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1"/>
          <p:cNvSpPr txBox="1"/>
          <p:nvPr/>
        </p:nvSpPr>
        <p:spPr>
          <a:xfrm>
            <a:off x="1151925" y="2825501"/>
            <a:ext cx="15932054" cy="71357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CREATE TABLE t_courses (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id                 SMALLINT 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   GENERATED BY DEFAULT ON NULL AS IDENTITY (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       START WITH 1 INCREMENT BY 1 NOCACHE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    )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    CONSTRAINT t_courses_pk PRIMARY KEY,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type             VARCHAR2(255) NOT NULL,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name           VARCHAR2(500) NOT NULL,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capacity      SMALLINT DEFAULT 0 NOT NULL,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detail           VARCHAR2(4000) NOT NULL,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start_date   VARCHAR2(50) NOT NULL,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end_date     VARCHAR2(50) NOT NULL,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status           NUMBER(1,0) DEFAULT 1 CHECK(status IN(1, 2, 3, 4)) NOT NULL,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enabled        NUMBER(1,0) DEFAULT 1 NOT NULL CHECK(enabled IN(1, 0)),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insert_ts      DATE DEFAULT current_date NOT NULL,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update_ts    DATE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1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775" name="Google Shape;775;p41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5-3. DDL-1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4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2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2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2"/>
          <p:cNvSpPr txBox="1"/>
          <p:nvPr/>
        </p:nvSpPr>
        <p:spPr>
          <a:xfrm>
            <a:off x="1151925" y="2825502"/>
            <a:ext cx="15932054" cy="48497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TABLE  t_courses IS '과정';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t_courses.id   IS '과정번호';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t_courses.type IS '과정구분';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t_courses.name IS '과정이름';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t_courses.capacity IS '수강정원';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t_courses.detail IS '내용';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t_courses.start_date IS '시작일';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t_courses.end_date IS '종료일';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t_courses.status IS '상태(등록=1,진행중=2,폐지=3,종료=4)';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t_courses.enabled IS '삭제여부(1=유효,0=삭제)';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t_courses.insert_ts IS '최초등록일';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t_courses.update_ts IS '최종수정일';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42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787" name="Google Shape;787;p42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5-3. DDL-2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4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3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3"/>
          <p:cNvSpPr txBox="1"/>
          <p:nvPr/>
        </p:nvSpPr>
        <p:spPr>
          <a:xfrm>
            <a:off x="1151925" y="2825502"/>
            <a:ext cx="15932054" cy="6307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CREATE TABLE t_instructors (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id            SMALLINT 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GENERATED BY DEFAULT ON NULL AS IDENTITY (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  START WITH 1 INCREMENT BY 1 NOCACHE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)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CONSTRAINT t_instructors_pk PRIMARY KEY,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name      VARCHAR2(100) NOT NULL,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tel           VARCHAR2(50) NOT NULL,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crs_id      SMALLINT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CONSTRAINT t_instructors_crs_id_fk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REFERENCES t_courses(id) ON DELETE CASCADE,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status     NUMBER(1,0) DEFAULT 1 CHECK(status IN(1, 2, 3)) NOT NULL,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enabled  NUMBER(1,0) DEFAULT 1 NOT NULL CHECK(enabled IN(1, 0)),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insert_ts    DATE DEFAULT current_date NOT NULL,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update_ts  DATE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3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799" name="Google Shape;799;p43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5-3. DDL-3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4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4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4"/>
          <p:cNvSpPr txBox="1"/>
          <p:nvPr/>
        </p:nvSpPr>
        <p:spPr>
          <a:xfrm>
            <a:off x="1151925" y="2825502"/>
            <a:ext cx="15932054" cy="37448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TABLE  t_instructors IS '강사';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t_instructors.id IS '아이디';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t_instructors.tel IS '전화번호';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t_instructors.name IS '이름';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t_instructors.crs_id IS '소속과정번호(FK)';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t_instructors.status IS '상태(등록=1,강의중=2,퇴사=3)';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t_instructors.enabled  IS '삭제여부(1=유효,0=삭제)';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t_instructors.insert_ts IS '최초등록일';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t_instructors.update_ts IS '최종수정일';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9" name="Google Shape;80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4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811" name="Google Shape;811;p44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5-3. DDL-4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4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5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45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45"/>
          <p:cNvSpPr txBox="1"/>
          <p:nvPr/>
        </p:nvSpPr>
        <p:spPr>
          <a:xfrm>
            <a:off x="1151925" y="2825502"/>
            <a:ext cx="15932054" cy="63070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CREATE TABLE t_trainees (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id              SMALLINT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GENERATED BY DEFAULT ON NULL AS IDENTITY (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     START WITH 1 INCREMENT BY 1 NOCACHE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)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CONSTRAINT t_trainees_pk PRIMARY KEY,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name        VARCHAR2(100) NOT NULL,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tel             VARCHAR2(50) NOT NULL,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crs_id        SMALLINT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 CONSTRAINT t_trainees_fk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 REFERENCES t_courses(id) ON DELETE CASCADE,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status       NUMBER(1,0) CHECK(status IN(1, 2, 3, 4)) NOT NULL,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enabled    NUMBER(1,0) DEFAULT 1 NOT NULL CHECK(enabled IN(1, 0)),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insert_ts   DATE DEFAULT current_date NOT NULL,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update_ts DATE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5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823" name="Google Shape;823;p45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5-3. DDL-5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4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46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6"/>
          <p:cNvSpPr txBox="1"/>
          <p:nvPr/>
        </p:nvSpPr>
        <p:spPr>
          <a:xfrm>
            <a:off x="1151925" y="2825502"/>
            <a:ext cx="15932054" cy="37448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TABLE  t_trainees IS '훈련생';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t_trainees.id IS '아이디';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t_trainees.name IS '이름';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t_trainees.tel IS '전화번호';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t_trainees.crs_id IS '소속과정번호(FK)';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t_trainees.status IS '상태(훈련중=1,중도탈락=2,중도포기=3,취업완료=4)';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t_trainees.enabled IS  '삭제여부(1=유효,0=삭제된데이터)';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t_trainees.insert_ts IS '최초등록일';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t_trainees.insert_ts IS '최종수정일';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46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835" name="Google Shape;835;p46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5-3. DDL-6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4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7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7"/>
          <p:cNvSpPr txBox="1"/>
          <p:nvPr/>
        </p:nvSpPr>
        <p:spPr>
          <a:xfrm>
            <a:off x="1151925" y="2825497"/>
            <a:ext cx="15932054" cy="73357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CREATE TABLE t_upfiles (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id            SMALLINT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GENERATED BY DEFAULT ON NULL AS IDENTITY (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   START WITH 1 INCREMENT BY 1 NOCACHE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)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CONSTRAINT t_upfiles_pk PRIMARY KEY,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original  VARCHAR2(255) NOT NULL,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uuid        VARCHAR2(255) NOT NULL,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path        VARCHAR2(500) NOT NULL,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crs_id      SMALLINT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CONSTRAINT t_upfiles_fk1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REFERENCES t_courses(id) ON DELETE CASCADE,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trn_id     SMALLINT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CONSTRAINT t_upfiles_fk2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REFERENCES t_trainees(id) ON DELETE CASCADE,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ins_id      SMALLINT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CONSTRAINT t_upfiles_fk3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      REFERENCES t_instructors(id) ON DELETE CASCADE,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enabled  NUMBER(1,0) DEFAULT 1 NOT NULL CHECK(enabled IN(1, 0)),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insert_ts   DATE DEFAULT current_date NOT NULL,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update_ts DATE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9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47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847" name="Google Shape;847;p47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5-3. DDL-7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4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8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4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8"/>
          <p:cNvSpPr txBox="1"/>
          <p:nvPr/>
        </p:nvSpPr>
        <p:spPr>
          <a:xfrm>
            <a:off x="1151925" y="2825502"/>
            <a:ext cx="15932054" cy="44782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TABLE  t_upfiles IS '업로드파일';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t_upfiles.id IS '아이디';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t_upfiles.original IS '원본파일명';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t_upfiles.uuid IS '저장파일명';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t_upfiles.path IS '저장경로';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t_upfiles.crs_id IS '소속과정아이디(FK)';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t_upfiles.ins_id IS '소속강사아이디(FK)';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t_upfiles.trn_id IS '소속훈련생아이디(FK)';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t_upfiles.enabled IS  '삭제여부(1=유효,0=삭제된데이터)';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t_upfiles.insert_ts IS '최초등록일';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t_upfiles.update_ts IS '최종수정일';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48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859" name="Google Shape;859;p48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5-3. DDL-8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4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9"/>
          <p:cNvSpPr txBox="1"/>
          <p:nvPr/>
        </p:nvSpPr>
        <p:spPr>
          <a:xfrm>
            <a:off x="1151925" y="2825499"/>
            <a:ext cx="15932054" cy="70404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CREATE TABLE t_members (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id              VARCHAR2(100) NOT NULL CONSTRAINT t_members_pk PRIMARY KEY,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pw            VARCHAR2(500) NOT NULL,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type          NUMBER(1,0) DEFAULT 1 NOT NULL CHECK(enabled IN(1, 0)),,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role           VARCHAR2(100) NOT NULL,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enabled    NUMBER(1,0) DEFAULT 1 NOT NULL CHECK(enabled IN(1, 0)),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insert_ts   DATE DEFAULT current_date NOT NULL,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update_ts DATE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TABLE  t_users IS '회원';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t_users.id IS '아이디';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t_users.pw IS '비밀번호';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t_users.type IS '구분(관리자=1, 강사=2, 훈련생=3)';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t_users.role IS '역할(MANGER, INSTRUCTOR, TRAINEE)';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t_users.enabled IS  '삭제여부(1=유효,0=삭제된데이터)';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t_users.insert_ts IS '최초등록일';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COMMENT ON COLUMN t_users.update_ts IS '최종수정일';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49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871" name="Google Shape;871;p49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5-3. DDL-9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g340ed8ec0b2_0_336"/>
          <p:cNvGrpSpPr/>
          <p:nvPr/>
        </p:nvGrpSpPr>
        <p:grpSpPr>
          <a:xfrm>
            <a:off x="2926475" y="4248150"/>
            <a:ext cx="4419600" cy="5524500"/>
            <a:chOff x="1663700" y="4051300"/>
            <a:chExt cx="4419600" cy="5524500"/>
          </a:xfrm>
        </p:grpSpPr>
        <p:pic>
          <p:nvPicPr>
            <p:cNvPr id="231" name="Google Shape;231;g340ed8ec0b2_0_336"/>
            <p:cNvPicPr preferRelativeResize="0"/>
            <p:nvPr/>
          </p:nvPicPr>
          <p:blipFill rotWithShape="1">
            <a:blip r:embed="rId3">
              <a:alphaModFix amt="26000"/>
            </a:blip>
            <a:srcRect b="0" l="0" r="0" t="0"/>
            <a:stretch/>
          </p:blipFill>
          <p:spPr>
            <a:xfrm>
              <a:off x="16637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g340ed8ec0b2_0_336"/>
            <p:cNvPicPr preferRelativeResize="0"/>
            <p:nvPr/>
          </p:nvPicPr>
          <p:blipFill rotWithShape="1">
            <a:blip r:embed="rId4">
              <a:alphaModFix amt="54000"/>
            </a:blip>
            <a:srcRect b="0" l="0" r="0" t="0"/>
            <a:stretch/>
          </p:blipFill>
          <p:spPr>
            <a:xfrm>
              <a:off x="19177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" name="Google Shape;233;g340ed8ec0b2_0_336"/>
          <p:cNvGrpSpPr/>
          <p:nvPr/>
        </p:nvGrpSpPr>
        <p:grpSpPr>
          <a:xfrm>
            <a:off x="9570650" y="4248150"/>
            <a:ext cx="4419600" cy="5524500"/>
            <a:chOff x="1663700" y="4051300"/>
            <a:chExt cx="4419600" cy="5524500"/>
          </a:xfrm>
        </p:grpSpPr>
        <p:pic>
          <p:nvPicPr>
            <p:cNvPr id="234" name="Google Shape;234;g340ed8ec0b2_0_336"/>
            <p:cNvPicPr preferRelativeResize="0"/>
            <p:nvPr/>
          </p:nvPicPr>
          <p:blipFill rotWithShape="1">
            <a:blip r:embed="rId3">
              <a:alphaModFix amt="26000"/>
            </a:blip>
            <a:srcRect b="0" l="0" r="0" t="0"/>
            <a:stretch/>
          </p:blipFill>
          <p:spPr>
            <a:xfrm>
              <a:off x="16637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g340ed8ec0b2_0_336"/>
            <p:cNvPicPr preferRelativeResize="0"/>
            <p:nvPr/>
          </p:nvPicPr>
          <p:blipFill rotWithShape="1">
            <a:blip r:embed="rId4">
              <a:alphaModFix amt="54000"/>
            </a:blip>
            <a:srcRect b="0" l="0" r="0" t="0"/>
            <a:stretch/>
          </p:blipFill>
          <p:spPr>
            <a:xfrm>
              <a:off x="19177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g340ed8ec0b2_0_336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2880000">
            <a:off x="-1743125" y="7572850"/>
            <a:ext cx="6045199" cy="61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40ed8ec0b2_0_336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3599997">
            <a:off x="-1809721" y="139603"/>
            <a:ext cx="3297747" cy="601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40ed8ec0b2_0_3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00" y="673100"/>
            <a:ext cx="68580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40ed8ec0b2_0_336"/>
          <p:cNvSpPr txBox="1"/>
          <p:nvPr/>
        </p:nvSpPr>
        <p:spPr>
          <a:xfrm>
            <a:off x="7655025" y="800100"/>
            <a:ext cx="99555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INTRODUCTION AND ROLES</a:t>
            </a:r>
            <a:endParaRPr/>
          </a:p>
        </p:txBody>
      </p:sp>
      <p:grpSp>
        <p:nvGrpSpPr>
          <p:cNvPr id="240" name="Google Shape;240;g340ed8ec0b2_0_336"/>
          <p:cNvGrpSpPr/>
          <p:nvPr/>
        </p:nvGrpSpPr>
        <p:grpSpPr>
          <a:xfrm>
            <a:off x="2926481" y="2404775"/>
            <a:ext cx="3924300" cy="939800"/>
            <a:chOff x="2995100" y="2176175"/>
            <a:chExt cx="3924300" cy="939800"/>
          </a:xfrm>
        </p:grpSpPr>
        <p:pic>
          <p:nvPicPr>
            <p:cNvPr id="241" name="Google Shape;241;g340ed8ec0b2_0_3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95100" y="2176175"/>
              <a:ext cx="3924300" cy="93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g340ed8ec0b2_0_336"/>
            <p:cNvSpPr txBox="1"/>
            <p:nvPr/>
          </p:nvSpPr>
          <p:spPr>
            <a:xfrm>
              <a:off x="3167650" y="2569875"/>
              <a:ext cx="35052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rgbClr val="08F397"/>
                  </a:solidFill>
                  <a:latin typeface="Calibri"/>
                  <a:ea typeface="Calibri"/>
                  <a:cs typeface="Calibri"/>
                  <a:sym typeface="Calibri"/>
                </a:rPr>
                <a:t>백엔드</a:t>
              </a:r>
              <a:endParaRPr b="1"/>
            </a:p>
          </p:txBody>
        </p:sp>
      </p:grpSp>
      <p:sp>
        <p:nvSpPr>
          <p:cNvPr id="243" name="Google Shape;243;g340ed8ec0b2_0_336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pic>
        <p:nvPicPr>
          <p:cNvPr id="244" name="Google Shape;244;g340ed8ec0b2_0_336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6912502">
            <a:off x="17110743" y="2319662"/>
            <a:ext cx="2709385" cy="494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40ed8ec0b2_0_336" title="KakaoTalk_Photo_2025-03-14-09-58-37 00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16299" y="4473207"/>
            <a:ext cx="1874519" cy="18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40ed8ec0b2_0_336" title="KakaoTalk_Photo_2025-03-14-09-58-40 006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46700" y="4473212"/>
            <a:ext cx="1874520" cy="187452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40ed8ec0b2_0_336"/>
          <p:cNvSpPr txBox="1"/>
          <p:nvPr/>
        </p:nvSpPr>
        <p:spPr>
          <a:xfrm>
            <a:off x="5320203" y="4879688"/>
            <a:ext cx="164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윤성미</a:t>
            </a:r>
            <a:endParaRPr b="1" sz="3000">
              <a:solidFill>
                <a:srgbClr val="4049F5"/>
              </a:solidFill>
            </a:endParaRPr>
          </a:p>
        </p:txBody>
      </p:sp>
      <p:sp>
        <p:nvSpPr>
          <p:cNvPr id="248" name="Google Shape;248;g340ed8ec0b2_0_336"/>
          <p:cNvSpPr txBox="1"/>
          <p:nvPr/>
        </p:nvSpPr>
        <p:spPr>
          <a:xfrm>
            <a:off x="11956178" y="4879700"/>
            <a:ext cx="164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홍성태</a:t>
            </a:r>
            <a:endParaRPr b="1" sz="3000">
              <a:solidFill>
                <a:srgbClr val="4049F5"/>
              </a:solidFill>
            </a:endParaRPr>
          </a:p>
        </p:txBody>
      </p:sp>
      <p:sp>
        <p:nvSpPr>
          <p:cNvPr id="249" name="Google Shape;249;g340ed8ec0b2_0_336"/>
          <p:cNvSpPr txBox="1"/>
          <p:nvPr/>
        </p:nvSpPr>
        <p:spPr>
          <a:xfrm>
            <a:off x="3174125" y="664025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테이블 매핑 Entity 구현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각 Service에 사용되는 데이터 처리 Repositories 및 QueryMethods 등 구현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각 기능 Tests 코드 작성 및 테스트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무한순환오류 해결</a:t>
            </a:r>
            <a:endParaRPr sz="2000"/>
          </a:p>
        </p:txBody>
      </p:sp>
      <p:sp>
        <p:nvSpPr>
          <p:cNvPr id="250" name="Google Shape;250;g340ed8ec0b2_0_336"/>
          <p:cNvSpPr txBox="1"/>
          <p:nvPr/>
        </p:nvSpPr>
        <p:spPr>
          <a:xfrm>
            <a:off x="9818300" y="664025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Instructor </a:t>
            </a:r>
            <a:r>
              <a:rPr lang="en-US" sz="2000">
                <a:solidFill>
                  <a:schemeClr val="dk1"/>
                </a:solidFill>
              </a:rPr>
              <a:t>LIST + CRUD 및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Controller &amp; Service 로직체계 구성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SpringBoot Security 를    활용한 Login 로직 구현 &amp; Security 체계 구성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50"/>
          <p:cNvPicPr preferRelativeResize="0"/>
          <p:nvPr/>
        </p:nvPicPr>
        <p:blipFill rotWithShape="1">
          <a:blip r:embed="rId3">
            <a:alphaModFix amt="56000"/>
          </a:blip>
          <a:srcRect b="0" l="0" r="0" t="0"/>
          <a:stretch/>
        </p:blipFill>
        <p:spPr>
          <a:xfrm>
            <a:off x="812800" y="1904802"/>
            <a:ext cx="16598898" cy="764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0"/>
          <p:cNvSpPr txBox="1"/>
          <p:nvPr/>
        </p:nvSpPr>
        <p:spPr>
          <a:xfrm>
            <a:off x="1144482" y="4543188"/>
            <a:ext cx="1585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7200" u="none" cap="none" strike="noStrik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Service Architecture </a:t>
            </a:r>
            <a:endParaRPr i="0" sz="7200" u="none" cap="none" strike="noStrike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881" name="Google Shape;881;p5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13095375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51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51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51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1"/>
          <p:cNvSpPr txBox="1"/>
          <p:nvPr/>
        </p:nvSpPr>
        <p:spPr>
          <a:xfrm>
            <a:off x="10051852" y="681719"/>
            <a:ext cx="8007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Service</a:t>
            </a: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 </a:t>
            </a: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Architecture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graphicFrame>
        <p:nvGraphicFramePr>
          <p:cNvPr id="891" name="Google Shape;891;p51"/>
          <p:cNvGraphicFramePr/>
          <p:nvPr/>
        </p:nvGraphicFramePr>
        <p:xfrm>
          <a:off x="1047600" y="284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{3D140A86-9AA1-4B8C-A320-F99A0617DD42}</a:tableStyleId>
              </a:tblPr>
              <a:tblGrid>
                <a:gridCol w="2190750"/>
                <a:gridCol w="2733975"/>
                <a:gridCol w="3344175"/>
                <a:gridCol w="3217675"/>
                <a:gridCol w="4713400"/>
              </a:tblGrid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 Method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 URI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Controller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PUT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/course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CourseController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register()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신규 과정 등록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/course/{id}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CourseController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read(id)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과정 상세조회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/course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CourseController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update()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과정 업데이트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/course/{id}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CourseController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delete(id)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과정 삭제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/course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CourseController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list()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과정 검색 및 목록 조회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PUT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/instructor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InstructorController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register()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신규 강사 등록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/instructor/{id}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InstructorController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read(id)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강사 상세조회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/instructor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InstructorController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update()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강사 업데이트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/instructor/{id}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InstructorController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delete(id)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강사 삭제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/instructor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InstructorController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list()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강사 검색 및 목록 조회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</a:tr>
            </a:tbl>
          </a:graphicData>
        </a:graphic>
      </p:graphicFrame>
      <p:sp>
        <p:nvSpPr>
          <p:cNvPr id="892" name="Google Shape;892;p51"/>
          <p:cNvSpPr/>
          <p:nvPr/>
        </p:nvSpPr>
        <p:spPr>
          <a:xfrm>
            <a:off x="778450" y="2013250"/>
            <a:ext cx="81717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6-1. 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Rest Controller Routing Table -1</a:t>
            </a:r>
            <a:endParaRPr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2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2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52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01" name="Google Shape;901;p52"/>
          <p:cNvGraphicFramePr/>
          <p:nvPr/>
        </p:nvGraphicFramePr>
        <p:xfrm>
          <a:off x="1047600" y="284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{3D140A86-9AA1-4B8C-A320-F99A0617DD42}</a:tableStyleId>
              </a:tblPr>
              <a:tblGrid>
                <a:gridCol w="2190750"/>
                <a:gridCol w="2733975"/>
                <a:gridCol w="3344175"/>
                <a:gridCol w="3217675"/>
                <a:gridCol w="4713400"/>
              </a:tblGrid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 Method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 URI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Controller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PUT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/trainee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TraineeController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register()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신규 훈련생 등록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/trainee/{id}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TraineeController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read(id)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훈련생 상세조회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/trainee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TraineeController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update()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훈련생 업데이트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/trainee/{id}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TraineeController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delete(id)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훈련생 삭제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/trainee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TraineeController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list()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훈련생 검색 및 목록 조회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PUT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/upfile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UpfileController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register()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신규 파일 업로드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/upfile/{id}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UpfileController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read(id)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업로드 파일 상세조회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/upfile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UpfileController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update()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업로드 파일 업데이트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/upfile/{id}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UpfileController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delete(id)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업로드 파일 삭제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/upfile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UpfileController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list()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업로드 파일 검색 및 목록 조회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pic>
        <p:nvPicPr>
          <p:cNvPr id="902" name="Google Shape;9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130953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2"/>
          <p:cNvSpPr txBox="1"/>
          <p:nvPr/>
        </p:nvSpPr>
        <p:spPr>
          <a:xfrm>
            <a:off x="10051852" y="681719"/>
            <a:ext cx="8007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Service Architecture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904" name="Google Shape;904;p52"/>
          <p:cNvSpPr/>
          <p:nvPr/>
        </p:nvSpPr>
        <p:spPr>
          <a:xfrm>
            <a:off x="778450" y="2013250"/>
            <a:ext cx="81717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6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-1. 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Rest Controller Routing Table -2</a:t>
            </a:r>
            <a:endParaRPr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3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3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3" name="Google Shape;913;p53"/>
          <p:cNvGraphicFramePr/>
          <p:nvPr/>
        </p:nvGraphicFramePr>
        <p:xfrm>
          <a:off x="1047600" y="284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{3D140A86-9AA1-4B8C-A320-F99A0617DD42}</a:tableStyleId>
              </a:tblPr>
              <a:tblGrid>
                <a:gridCol w="2190750"/>
                <a:gridCol w="2733975"/>
                <a:gridCol w="3344175"/>
                <a:gridCol w="3217675"/>
                <a:gridCol w="4713400"/>
              </a:tblGrid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 Method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 URI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Controller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PUT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/member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MemberController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register()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신규 회원 등록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/member/{id}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MemberController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read(id)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회원 상세조회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/member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MemberController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update()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회원 업데이트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/member/{id}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MemberController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delete(id)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회원 삭제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/member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MemberController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list()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검색 및 목록 조회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pic>
        <p:nvPicPr>
          <p:cNvPr id="914" name="Google Shape;91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130953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3"/>
          <p:cNvSpPr txBox="1"/>
          <p:nvPr/>
        </p:nvSpPr>
        <p:spPr>
          <a:xfrm>
            <a:off x="10051852" y="681719"/>
            <a:ext cx="8007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Service Architecture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916" name="Google Shape;916;p53"/>
          <p:cNvSpPr/>
          <p:nvPr/>
        </p:nvSpPr>
        <p:spPr>
          <a:xfrm>
            <a:off x="778450" y="2013250"/>
            <a:ext cx="81717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6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-1. 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Rest Controller Routing Table -3</a:t>
            </a:r>
            <a:endParaRPr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4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54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5" name="Google Shape;925;p54"/>
          <p:cNvGraphicFramePr/>
          <p:nvPr/>
        </p:nvGraphicFramePr>
        <p:xfrm>
          <a:off x="1047600" y="284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{3D140A86-9AA1-4B8C-A320-F99A0617DD42}</a:tableStyleId>
              </a:tblPr>
              <a:tblGrid>
                <a:gridCol w="1625225"/>
                <a:gridCol w="2162600"/>
                <a:gridCol w="5056700"/>
                <a:gridCol w="4320000"/>
                <a:gridCol w="3046525"/>
              </a:tblGrid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정보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동적검색 조건1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동적검색 조건2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동적검색 조건3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동적검색 조건4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과정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기본, enabled = 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상태: 등록=1,진행중=2,폐지=3,종료=4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타입: 1=NCS, 2=KDT, 3=산대특, 4=미정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과정명 또는 강사명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강사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기본, enabled = 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상태: 등록=1,강의중=2,퇴사=3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강사명 또는 전화번호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훈련생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기본, enabled = 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상태: 훈련중=1,중도탈락=2,중도포기=3,취업완료=4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훈련생명 또는 전화번호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pic>
        <p:nvPicPr>
          <p:cNvPr id="926" name="Google Shape;92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130953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54"/>
          <p:cNvSpPr txBox="1"/>
          <p:nvPr/>
        </p:nvSpPr>
        <p:spPr>
          <a:xfrm>
            <a:off x="10051852" y="681719"/>
            <a:ext cx="8007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Service Architecture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928" name="Google Shape;928;p54"/>
          <p:cNvSpPr/>
          <p:nvPr/>
        </p:nvSpPr>
        <p:spPr>
          <a:xfrm>
            <a:off x="778450" y="2013250"/>
            <a:ext cx="56262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6</a:t>
            </a: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-2. </a:t>
            </a: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복학 동적검색 조건</a:t>
            </a:r>
            <a:endParaRPr sz="3600"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55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55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55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37" name="Google Shape;937;p55"/>
          <p:cNvGraphicFramePr/>
          <p:nvPr/>
        </p:nvGraphicFramePr>
        <p:xfrm>
          <a:off x="1047600" y="284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{3D140A86-9AA1-4B8C-A320-F99A0617DD42}</a:tableStyleId>
              </a:tblPr>
              <a:tblGrid>
                <a:gridCol w="1995300"/>
                <a:gridCol w="2289100"/>
                <a:gridCol w="2228975"/>
                <a:gridCol w="4979900"/>
                <a:gridCol w="4720850"/>
              </a:tblGrid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 URI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Management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Authorization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</a:tr>
              <a:tr h="582250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/member</a:t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(회원관리)</a:t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Sign-Up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ANONYMOUS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모두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MEMBER, MANAGER, INSTRUCTOR, TRAINEE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인증된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UPDATE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MEMBER, MANAGER, INSTRUCTOR, TRAINEE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인증된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MEMBER, MANAGER, INSTRUCTOR, TRAINEE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인증된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LIST + SEARCH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Sign-In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ANONYMOUS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모두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2250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/course</a:t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(과정관리)</a:t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CREATE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UPDATE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LIST + SEARCH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DE9D8"/>
                    </a:solidFill>
                  </a:tcPr>
                </a:tc>
              </a:tr>
            </a:tbl>
          </a:graphicData>
        </a:graphic>
      </p:graphicFrame>
      <p:pic>
        <p:nvPicPr>
          <p:cNvPr id="938" name="Google Shape;9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130953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55"/>
          <p:cNvSpPr txBox="1"/>
          <p:nvPr/>
        </p:nvSpPr>
        <p:spPr>
          <a:xfrm>
            <a:off x="10051852" y="681719"/>
            <a:ext cx="8007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Service Architecture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940" name="Google Shape;940;p55"/>
          <p:cNvSpPr/>
          <p:nvPr/>
        </p:nvSpPr>
        <p:spPr>
          <a:xfrm>
            <a:off x="778450" y="2013250"/>
            <a:ext cx="56262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6</a:t>
            </a: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-3. </a:t>
            </a: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접근통제 (인근,인가)</a:t>
            </a:r>
            <a:endParaRPr sz="3600"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5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6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6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49" name="Google Shape;949;p56"/>
          <p:cNvGraphicFramePr/>
          <p:nvPr/>
        </p:nvGraphicFramePr>
        <p:xfrm>
          <a:off x="1047600" y="284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{3D140A86-9AA1-4B8C-A320-F99A0617DD42}</a:tableStyleId>
              </a:tblPr>
              <a:tblGrid>
                <a:gridCol w="1995300"/>
                <a:gridCol w="2289100"/>
                <a:gridCol w="2228975"/>
                <a:gridCol w="4979900"/>
                <a:gridCol w="4720850"/>
              </a:tblGrid>
              <a:tr h="58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 URI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Management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Authorization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</a:tr>
              <a:tr h="582250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/instructor</a:t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(강사관리)</a:t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CREATE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UPDATE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LIST + SEARCH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5DFEC"/>
                    </a:solidFill>
                  </a:tcPr>
                </a:tc>
              </a:tr>
              <a:tr h="582250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/trainee</a:t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(훈련생 관리)</a:t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CREATE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UPDATE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DELETE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  <a:tr h="582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LIST + SEARCH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●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MANAGER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권한 사용자만 접근가능</a:t>
                      </a:r>
                      <a:endParaRPr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  <p:pic>
        <p:nvPicPr>
          <p:cNvPr id="950" name="Google Shape;95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130953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56"/>
          <p:cNvSpPr txBox="1"/>
          <p:nvPr/>
        </p:nvSpPr>
        <p:spPr>
          <a:xfrm>
            <a:off x="10051852" y="681719"/>
            <a:ext cx="8007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Service Architecture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952" name="Google Shape;952;p56"/>
          <p:cNvSpPr/>
          <p:nvPr/>
        </p:nvSpPr>
        <p:spPr>
          <a:xfrm>
            <a:off x="778450" y="2013250"/>
            <a:ext cx="56262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6</a:t>
            </a: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-3. 접근통</a:t>
            </a: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제</a:t>
            </a: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(인근,인가)</a:t>
            </a:r>
            <a:endParaRPr sz="3600"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5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7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57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57"/>
          <p:cNvSpPr txBox="1"/>
          <p:nvPr/>
        </p:nvSpPr>
        <p:spPr>
          <a:xfrm>
            <a:off x="1151925" y="2825499"/>
            <a:ext cx="15932054" cy="48497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Oracle Cloud Infrastruture (OCI) PaaS (Platform-as-a-Service)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- 자율 트랜잭션 처리 (AI에 의한 Autonomous Transactional Processing) 데이터베이스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- 자율 운영 데이터베이스 (사람의 개입없이, AI에 의해 자율적으로 유지/관리되는 데이터베이스)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- 기본할당 크기 : 20GB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- CPUs : 1 Core (Oracle Server CPUs 1개)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- 접속방식 : 전자지값(Digital Wallet) + 인증서(Certiticates)를 이용한 암호화 통신방식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- 기본 Free-Tier 옵션 하에서, 평생 무료로 제공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- OCI Compute 서버( 응용서버, Ubuntu Linux 22.04LTS)와 자동연동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- VCN (Virtual Configuration Network) + Firewall 을 통한, 자체 가상 네트워크와 방화벽 제공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- 기본 Free-Tier 옵션 하에서, 접속 세션 제한 없음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- 호주 OCI Data Center (region) 에서 인스턴스 생성 (국내보다 데이터 센터 규모가 매우 큼)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2" name="Google Shape;96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130953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57"/>
          <p:cNvSpPr txBox="1"/>
          <p:nvPr/>
        </p:nvSpPr>
        <p:spPr>
          <a:xfrm>
            <a:off x="10051852" y="681719"/>
            <a:ext cx="8007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Service Architecture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964" name="Google Shape;964;p57"/>
          <p:cNvSpPr/>
          <p:nvPr/>
        </p:nvSpPr>
        <p:spPr>
          <a:xfrm>
            <a:off x="778450" y="2013250"/>
            <a:ext cx="56262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6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-4. 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사용 인터페이스</a:t>
            </a:r>
            <a:endParaRPr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5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8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58"/>
          <p:cNvSpPr txBox="1"/>
          <p:nvPr/>
        </p:nvSpPr>
        <p:spPr>
          <a:xfrm>
            <a:off x="1151925" y="2825499"/>
            <a:ext cx="15932054" cy="30209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가. Spring Data JPA  + Hibernate ORM Framework 를 이용한 OGN(객체 그래프 탐색) 기능 사용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나. 복합 동적 쿼리에 대해서는, Spring Data JPA의 DSL(Domain Specification Language) 표준에 맞게,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Specification&lt;T&gt; 를 생성하여 처리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다. 데이터 소스 생성은, 기본적으로 HikariCP 를 이용하여 처리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라. H2, MySQL v8.x, Oracle19c Release 3 On-premise 데이터베이스로의 교체시, 동작여부 검증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마. 서브쿼리에 기반한 복잡한 쿼리에 대해서는, JPQL과 Native SQL로 처리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첫번째 방법: Spring Data JPA의 JPQL 로 처리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두번째 방법: Spring-MyBatis 브릿지를 이용한 MyBatis Mapper Interface 로 처리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130953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58"/>
          <p:cNvSpPr txBox="1"/>
          <p:nvPr/>
        </p:nvSpPr>
        <p:spPr>
          <a:xfrm>
            <a:off x="10051852" y="681719"/>
            <a:ext cx="8007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Service Architecture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976" name="Google Shape;976;p58"/>
          <p:cNvSpPr/>
          <p:nvPr/>
        </p:nvSpPr>
        <p:spPr>
          <a:xfrm>
            <a:off x="778450" y="2013250"/>
            <a:ext cx="56262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6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-5. 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데이터베이스</a:t>
            </a:r>
            <a:endParaRPr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5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9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5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9"/>
          <p:cNvSpPr txBox="1"/>
          <p:nvPr/>
        </p:nvSpPr>
        <p:spPr>
          <a:xfrm>
            <a:off x="1151925" y="2825499"/>
            <a:ext cx="15932054" cy="26494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가. 아래 6가지 패턴으로 처리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(1) Front-Controller Pattern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(2) Controller Pattern (RESTful 서비스)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(3) Command Pattern (RESTful 서비스)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(4) DAO Pattern (Data Access Object : Spring JDBC/Data/Data JDBC/Data JPA, MyBatis)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(5) VO Pattern (Java Record Type, lombok @Value)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B1760"/>
                </a:solidFill>
                <a:latin typeface="Arial"/>
                <a:ea typeface="Arial"/>
                <a:cs typeface="Arial"/>
                <a:sym typeface="Arial"/>
              </a:rPr>
              <a:t>     (6) DTO Pattern (Data Transfer Object: lombok @Data, Java Beans)</a:t>
            </a:r>
            <a:endParaRPr b="0" i="0" sz="2400" u="none" cap="none" strike="noStrike">
              <a:solidFill>
                <a:srgbClr val="1B17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130953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59"/>
          <p:cNvSpPr txBox="1"/>
          <p:nvPr/>
        </p:nvSpPr>
        <p:spPr>
          <a:xfrm>
            <a:off x="10051852" y="681719"/>
            <a:ext cx="8007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Service Architecture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988" name="Google Shape;988;p59"/>
          <p:cNvSpPr/>
          <p:nvPr/>
        </p:nvSpPr>
        <p:spPr>
          <a:xfrm>
            <a:off x="778450" y="2013250"/>
            <a:ext cx="92064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6</a:t>
            </a: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-6. 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MVC Model (Model 2 Architecture) </a:t>
            </a:r>
            <a:endParaRPr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g340ed8ec0b2_0_360"/>
          <p:cNvGrpSpPr/>
          <p:nvPr/>
        </p:nvGrpSpPr>
        <p:grpSpPr>
          <a:xfrm>
            <a:off x="2926475" y="4248150"/>
            <a:ext cx="4419600" cy="5524500"/>
            <a:chOff x="1663700" y="4051300"/>
            <a:chExt cx="4419600" cy="5524500"/>
          </a:xfrm>
        </p:grpSpPr>
        <p:pic>
          <p:nvPicPr>
            <p:cNvPr id="256" name="Google Shape;256;g340ed8ec0b2_0_360"/>
            <p:cNvPicPr preferRelativeResize="0"/>
            <p:nvPr/>
          </p:nvPicPr>
          <p:blipFill rotWithShape="1">
            <a:blip r:embed="rId3">
              <a:alphaModFix amt="26000"/>
            </a:blip>
            <a:srcRect b="0" l="0" r="0" t="0"/>
            <a:stretch/>
          </p:blipFill>
          <p:spPr>
            <a:xfrm>
              <a:off x="16637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g340ed8ec0b2_0_360"/>
            <p:cNvPicPr preferRelativeResize="0"/>
            <p:nvPr/>
          </p:nvPicPr>
          <p:blipFill rotWithShape="1">
            <a:blip r:embed="rId4">
              <a:alphaModFix amt="54000"/>
            </a:blip>
            <a:srcRect b="0" l="0" r="0" t="0"/>
            <a:stretch/>
          </p:blipFill>
          <p:spPr>
            <a:xfrm>
              <a:off x="19177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g340ed8ec0b2_0_360"/>
          <p:cNvGrpSpPr/>
          <p:nvPr/>
        </p:nvGrpSpPr>
        <p:grpSpPr>
          <a:xfrm>
            <a:off x="9570650" y="4248150"/>
            <a:ext cx="4419600" cy="5524500"/>
            <a:chOff x="1663700" y="4051300"/>
            <a:chExt cx="4419600" cy="5524500"/>
          </a:xfrm>
        </p:grpSpPr>
        <p:pic>
          <p:nvPicPr>
            <p:cNvPr id="259" name="Google Shape;259;g340ed8ec0b2_0_360"/>
            <p:cNvPicPr preferRelativeResize="0"/>
            <p:nvPr/>
          </p:nvPicPr>
          <p:blipFill rotWithShape="1">
            <a:blip r:embed="rId3">
              <a:alphaModFix amt="26000"/>
            </a:blip>
            <a:srcRect b="0" l="0" r="0" t="0"/>
            <a:stretch/>
          </p:blipFill>
          <p:spPr>
            <a:xfrm>
              <a:off x="16637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g340ed8ec0b2_0_360"/>
            <p:cNvPicPr preferRelativeResize="0"/>
            <p:nvPr/>
          </p:nvPicPr>
          <p:blipFill rotWithShape="1">
            <a:blip r:embed="rId4">
              <a:alphaModFix amt="54000"/>
            </a:blip>
            <a:srcRect b="0" l="0" r="0" t="0"/>
            <a:stretch/>
          </p:blipFill>
          <p:spPr>
            <a:xfrm>
              <a:off x="19177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g340ed8ec0b2_0_3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685945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40ed8ec0b2_0_36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3600000">
            <a:off x="-610225" y="8237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40ed8ec0b2_0_360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 rot="3316242">
            <a:off x="-2088400" y="7585324"/>
            <a:ext cx="6045199" cy="61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40ed8ec0b2_0_360"/>
          <p:cNvSpPr txBox="1"/>
          <p:nvPr/>
        </p:nvSpPr>
        <p:spPr>
          <a:xfrm>
            <a:off x="7496750" y="800100"/>
            <a:ext cx="101013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INTRODUCTION AND ROLES</a:t>
            </a:r>
            <a:endParaRPr/>
          </a:p>
        </p:txBody>
      </p:sp>
      <p:grpSp>
        <p:nvGrpSpPr>
          <p:cNvPr id="265" name="Google Shape;265;g340ed8ec0b2_0_360"/>
          <p:cNvGrpSpPr/>
          <p:nvPr/>
        </p:nvGrpSpPr>
        <p:grpSpPr>
          <a:xfrm>
            <a:off x="2926080" y="2404872"/>
            <a:ext cx="3924300" cy="939800"/>
            <a:chOff x="4927600" y="2387600"/>
            <a:chExt cx="3924300" cy="939800"/>
          </a:xfrm>
        </p:grpSpPr>
        <p:pic>
          <p:nvPicPr>
            <p:cNvPr id="266" name="Google Shape;266;g340ed8ec0b2_0_3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27600" y="2387600"/>
              <a:ext cx="3924300" cy="93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g340ed8ec0b2_0_360"/>
            <p:cNvSpPr txBox="1"/>
            <p:nvPr/>
          </p:nvSpPr>
          <p:spPr>
            <a:xfrm>
              <a:off x="5029200" y="2794000"/>
              <a:ext cx="35052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rgbClr val="08F397"/>
                  </a:solidFill>
                  <a:latin typeface="Calibri"/>
                  <a:ea typeface="Calibri"/>
                  <a:cs typeface="Calibri"/>
                  <a:sym typeface="Calibri"/>
                </a:rPr>
                <a:t>백엔드</a:t>
              </a:r>
              <a:endParaRPr b="1"/>
            </a:p>
          </p:txBody>
        </p:sp>
      </p:grpSp>
      <p:sp>
        <p:nvSpPr>
          <p:cNvPr id="268" name="Google Shape;268;g340ed8ec0b2_0_360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pic>
        <p:nvPicPr>
          <p:cNvPr id="269" name="Google Shape;269;g340ed8ec0b2_0_360" title="KakaoTalk_Photo_2025-03-14-09-58-38 003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18300" y="4478425"/>
            <a:ext cx="1874521" cy="18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40ed8ec0b2_0_36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6790256">
            <a:off x="16925350" y="23236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40ed8ec0b2_0_360" title="KakaoTalk_Photo_2025-03-14-09-58-41 007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03663" y="4478425"/>
            <a:ext cx="1874520" cy="187452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40ed8ec0b2_0_360"/>
          <p:cNvSpPr txBox="1"/>
          <p:nvPr/>
        </p:nvSpPr>
        <p:spPr>
          <a:xfrm>
            <a:off x="5281178" y="4852513"/>
            <a:ext cx="164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최성락</a:t>
            </a:r>
            <a:endParaRPr b="1" sz="3000">
              <a:solidFill>
                <a:srgbClr val="4049F5"/>
              </a:solidFill>
            </a:endParaRPr>
          </a:p>
        </p:txBody>
      </p:sp>
      <p:sp>
        <p:nvSpPr>
          <p:cNvPr id="273" name="Google Shape;273;g340ed8ec0b2_0_360"/>
          <p:cNvSpPr txBox="1"/>
          <p:nvPr/>
        </p:nvSpPr>
        <p:spPr>
          <a:xfrm>
            <a:off x="12028578" y="4911638"/>
            <a:ext cx="164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9F5"/>
                </a:solidFill>
                <a:latin typeface="Calibri"/>
                <a:ea typeface="Calibri"/>
                <a:cs typeface="Calibri"/>
                <a:sym typeface="Calibri"/>
              </a:rPr>
              <a:t>소용서</a:t>
            </a:r>
            <a:endParaRPr b="1" sz="3000">
              <a:solidFill>
                <a:srgbClr val="4049F5"/>
              </a:solidFill>
            </a:endParaRPr>
          </a:p>
        </p:txBody>
      </p:sp>
      <p:sp>
        <p:nvSpPr>
          <p:cNvPr id="274" name="Google Shape;274;g340ed8ec0b2_0_360"/>
          <p:cNvSpPr txBox="1"/>
          <p:nvPr/>
        </p:nvSpPr>
        <p:spPr>
          <a:xfrm>
            <a:off x="3174125" y="66974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Repository를 주입받아 과정 Service 계층 구현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과정 Controller의 LIST + CRUD 구현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프론트엔드와 백엔드의 파일 연동 및 업로드 기능 구현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5" name="Google Shape;275;g340ed8ec0b2_0_360"/>
          <p:cNvSpPr txBox="1"/>
          <p:nvPr/>
        </p:nvSpPr>
        <p:spPr>
          <a:xfrm>
            <a:off x="9818300" y="66153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훈련생 Controller의 LIST + CRUD를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RESTfull API로 구현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Slice를 활용한 페이징 구현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60"/>
          <p:cNvPicPr preferRelativeResize="0"/>
          <p:nvPr/>
        </p:nvPicPr>
        <p:blipFill rotWithShape="1">
          <a:blip r:embed="rId3">
            <a:alphaModFix amt="56000"/>
          </a:blip>
          <a:srcRect b="0" l="0" r="0" t="0"/>
          <a:stretch/>
        </p:blipFill>
        <p:spPr>
          <a:xfrm>
            <a:off x="812800" y="1904802"/>
            <a:ext cx="16598900" cy="764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0"/>
          <p:cNvSpPr txBox="1"/>
          <p:nvPr/>
        </p:nvSpPr>
        <p:spPr>
          <a:xfrm>
            <a:off x="1144482" y="4543188"/>
            <a:ext cx="1585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7200" u="none" cap="none" strike="noStrik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Core Sources</a:t>
            </a:r>
            <a:endParaRPr i="0" sz="7200" u="none" cap="none" strike="noStrike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998" name="Google Shape;998;p6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6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3971" y="2058126"/>
            <a:ext cx="4597730" cy="790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61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61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1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1009" name="Google Shape;1009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1850" y="2936258"/>
            <a:ext cx="4874008" cy="701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15666" y="2058125"/>
            <a:ext cx="4724499" cy="79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1"/>
          <p:cNvSpPr/>
          <p:nvPr/>
        </p:nvSpPr>
        <p:spPr>
          <a:xfrm>
            <a:off x="778450" y="2013250"/>
            <a:ext cx="49884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7-1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. Entities - Course</a:t>
            </a:r>
            <a:endParaRPr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6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2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2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9" name="Google Shape;1019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4748" y="2882209"/>
            <a:ext cx="4766620" cy="740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5617" y="2138067"/>
            <a:ext cx="5579008" cy="814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34046" y="3254039"/>
            <a:ext cx="5038326" cy="487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2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024" name="Google Shape;1024;p62"/>
          <p:cNvSpPr/>
          <p:nvPr/>
        </p:nvSpPr>
        <p:spPr>
          <a:xfrm>
            <a:off x="778450" y="2013250"/>
            <a:ext cx="58350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7-1. Entities - Instructor</a:t>
            </a:r>
            <a:endParaRPr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3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Google Shape;1032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0650" y="2841152"/>
            <a:ext cx="4975669" cy="721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6727" y="1937050"/>
            <a:ext cx="5329153" cy="813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85451" y="3411237"/>
            <a:ext cx="4500198" cy="43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63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037" name="Google Shape;1037;p63"/>
          <p:cNvSpPr/>
          <p:nvPr/>
        </p:nvSpPr>
        <p:spPr>
          <a:xfrm>
            <a:off x="778450" y="2013250"/>
            <a:ext cx="58350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7-1. Entities - Trainee</a:t>
            </a:r>
            <a:endParaRPr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6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6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64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5" name="Google Shape;104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5500" y="2896354"/>
            <a:ext cx="4911475" cy="705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7459" y="2178749"/>
            <a:ext cx="5253766" cy="776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64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049" name="Google Shape;1049;p64"/>
          <p:cNvSpPr/>
          <p:nvPr/>
        </p:nvSpPr>
        <p:spPr>
          <a:xfrm>
            <a:off x="778450" y="2013250"/>
            <a:ext cx="58350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7-1. Entities - Upfile</a:t>
            </a:r>
            <a:endParaRPr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65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65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7" name="Google Shape;105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9194" y="2920721"/>
            <a:ext cx="6474490" cy="664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0837" y="2030324"/>
            <a:ext cx="4422840" cy="148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58856" y="2924760"/>
            <a:ext cx="4808241" cy="663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5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062" name="Google Shape;1062;p65"/>
          <p:cNvSpPr/>
          <p:nvPr/>
        </p:nvSpPr>
        <p:spPr>
          <a:xfrm>
            <a:off x="778450" y="2013250"/>
            <a:ext cx="58350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7-1. Entities - Member</a:t>
            </a:r>
            <a:endParaRPr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6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6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66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0" name="Google Shape;107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650" y="2926750"/>
            <a:ext cx="6133087" cy="710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8332" y="2971489"/>
            <a:ext cx="8219067" cy="405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6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074" name="Google Shape;1074;p66"/>
          <p:cNvSpPr/>
          <p:nvPr/>
        </p:nvSpPr>
        <p:spPr>
          <a:xfrm>
            <a:off x="778450" y="2013250"/>
            <a:ext cx="80997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7-2. Repositories - Course Repository</a:t>
            </a:r>
            <a:endParaRPr sz="36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6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6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7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7856" y="2849532"/>
            <a:ext cx="8016935" cy="400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7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085" name="Google Shape;1085;p67"/>
          <p:cNvSpPr/>
          <p:nvPr/>
        </p:nvSpPr>
        <p:spPr>
          <a:xfrm>
            <a:off x="778450" y="2013250"/>
            <a:ext cx="8764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7-2. Repositories - </a:t>
            </a: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Instructor Repository</a:t>
            </a:r>
            <a:endParaRPr sz="36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8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3" name="Google Shape;1093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8099" y="2876799"/>
            <a:ext cx="7635901" cy="386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8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096" name="Google Shape;1096;p68"/>
          <p:cNvSpPr/>
          <p:nvPr/>
        </p:nvSpPr>
        <p:spPr>
          <a:xfrm>
            <a:off x="778450" y="2013250"/>
            <a:ext cx="8764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7-2. Repositories - t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rainee Repository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6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6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0728" y="2855372"/>
            <a:ext cx="7285351" cy="378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69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107" name="Google Shape;1107;p69"/>
          <p:cNvSpPr/>
          <p:nvPr/>
        </p:nvSpPr>
        <p:spPr>
          <a:xfrm>
            <a:off x="778450" y="2013250"/>
            <a:ext cx="8764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7-2. Repositori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e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s - 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file Repository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"/>
          <p:cNvPicPr preferRelativeResize="0"/>
          <p:nvPr/>
        </p:nvPicPr>
        <p:blipFill rotWithShape="1">
          <a:blip r:embed="rId4">
            <a:alphaModFix amt="56000"/>
          </a:blip>
          <a:srcRect b="0" l="0" r="0" t="0"/>
          <a:stretch/>
        </p:blipFill>
        <p:spPr>
          <a:xfrm>
            <a:off x="812800" y="1904802"/>
            <a:ext cx="16598898" cy="764559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7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 txBox="1"/>
          <p:nvPr/>
        </p:nvSpPr>
        <p:spPr>
          <a:xfrm>
            <a:off x="4396500" y="4543200"/>
            <a:ext cx="102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Planning and Purposes </a:t>
            </a:r>
            <a:endParaRPr sz="7200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284" name="Google Shape;284;p7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7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3346" y="2884865"/>
            <a:ext cx="7925486" cy="317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0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118" name="Google Shape;1118;p70"/>
          <p:cNvSpPr/>
          <p:nvPr/>
        </p:nvSpPr>
        <p:spPr>
          <a:xfrm>
            <a:off x="778450" y="2013250"/>
            <a:ext cx="87645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7-2. Repositories - M</a:t>
            </a: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ember Repository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7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71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1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" name="Google Shape;1126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8175" y="2911425"/>
            <a:ext cx="5052990" cy="719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5845" y="2923088"/>
            <a:ext cx="5249779" cy="47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71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130" name="Google Shape;1130;p71"/>
          <p:cNvSpPr/>
          <p:nvPr/>
        </p:nvSpPr>
        <p:spPr>
          <a:xfrm>
            <a:off x="778450" y="2013250"/>
            <a:ext cx="64446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7-3. Entity Lifecycle Listener</a:t>
            </a:r>
            <a:endParaRPr sz="36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72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72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8" name="Google Shape;1138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1068" y="2791589"/>
            <a:ext cx="6773852" cy="418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9596" y="2781066"/>
            <a:ext cx="6404795" cy="721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72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142" name="Google Shape;1142;p72"/>
          <p:cNvSpPr/>
          <p:nvPr/>
        </p:nvSpPr>
        <p:spPr>
          <a:xfrm>
            <a:off x="778450" y="2013250"/>
            <a:ext cx="109749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7-4. Complex Dynamic Search - Specifications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7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7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73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0" name="Google Shape;1150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8725" y="3231329"/>
            <a:ext cx="7663231" cy="639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1361" y="2929375"/>
            <a:ext cx="5785138" cy="595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74066" y="3738207"/>
            <a:ext cx="5475108" cy="569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73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155" name="Google Shape;1155;p73"/>
          <p:cNvSpPr/>
          <p:nvPr/>
        </p:nvSpPr>
        <p:spPr>
          <a:xfrm>
            <a:off x="778450" y="2013250"/>
            <a:ext cx="86208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7-5. Rest Controller - Course Controller</a:t>
            </a:r>
            <a:endParaRPr sz="36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7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7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74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3" name="Google Shape;1163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0750" y="3578207"/>
            <a:ext cx="6394848" cy="520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6043" y="2827075"/>
            <a:ext cx="7870958" cy="528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32507" y="4251258"/>
            <a:ext cx="4391318" cy="581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4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168" name="Google Shape;1168;p74"/>
          <p:cNvSpPr/>
          <p:nvPr/>
        </p:nvSpPr>
        <p:spPr>
          <a:xfrm>
            <a:off x="778450" y="2013250"/>
            <a:ext cx="75783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7-5. Controller - Course Controller</a:t>
            </a:r>
            <a:endParaRPr sz="36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7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5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5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6" name="Google Shape;117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2925" y="3362883"/>
            <a:ext cx="8063349" cy="67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40450" y="2872732"/>
            <a:ext cx="5760974" cy="5927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53598" y="4167639"/>
            <a:ext cx="5760976" cy="599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75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181" name="Google Shape;1181;p75"/>
          <p:cNvSpPr/>
          <p:nvPr/>
        </p:nvSpPr>
        <p:spPr>
          <a:xfrm>
            <a:off x="778450" y="2013250"/>
            <a:ext cx="75783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7-5. Controller - Course Controller</a:t>
            </a:r>
            <a:endParaRPr sz="36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7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7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76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9" name="Google Shape;118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9810" y="3008868"/>
            <a:ext cx="5954569" cy="638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9953" y="2904989"/>
            <a:ext cx="6551317" cy="616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45354" y="4300430"/>
            <a:ext cx="3759429" cy="411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76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194" name="Google Shape;1194;p76"/>
          <p:cNvSpPr/>
          <p:nvPr/>
        </p:nvSpPr>
        <p:spPr>
          <a:xfrm>
            <a:off x="778450" y="2013250"/>
            <a:ext cx="90702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7-6. Global Controller Exception Handler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7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7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2" name="Google Shape;1202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4893" y="2986316"/>
            <a:ext cx="6077836" cy="696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76667" y="2109490"/>
            <a:ext cx="6046441" cy="7823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77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4049F5"/>
                </a:highlight>
                <a:latin typeface="Anek Tamil"/>
                <a:ea typeface="Anek Tamil"/>
                <a:cs typeface="Anek Tamil"/>
                <a:sym typeface="Anek Tamil"/>
              </a:rPr>
              <a:t>Back-End</a:t>
            </a:r>
            <a:endParaRPr b="1" sz="10000">
              <a:solidFill>
                <a:schemeClr val="lt1"/>
              </a:solidFill>
              <a:highlight>
                <a:srgbClr val="4049F5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206" name="Google Shape;1206;p77"/>
          <p:cNvSpPr/>
          <p:nvPr/>
        </p:nvSpPr>
        <p:spPr>
          <a:xfrm>
            <a:off x="778450" y="2013250"/>
            <a:ext cx="81534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7-7. Access Control (Spring Security)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7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78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7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4" name="Google Shape;1214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8288" y="2813557"/>
            <a:ext cx="5097948" cy="638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17983" y="2314277"/>
            <a:ext cx="4959372" cy="770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2133" y="3825623"/>
            <a:ext cx="4872197" cy="549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78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08F397"/>
                </a:highlight>
                <a:latin typeface="Anek Tamil"/>
                <a:ea typeface="Anek Tamil"/>
                <a:cs typeface="Anek Tamil"/>
                <a:sym typeface="Anek Tamil"/>
              </a:rPr>
              <a:t>Front</a:t>
            </a:r>
            <a:r>
              <a:rPr b="1" lang="en-US" sz="10000">
                <a:solidFill>
                  <a:schemeClr val="lt1"/>
                </a:solidFill>
                <a:highlight>
                  <a:srgbClr val="08F397"/>
                </a:highlight>
                <a:latin typeface="Anek Tamil"/>
                <a:ea typeface="Anek Tamil"/>
                <a:cs typeface="Anek Tamil"/>
                <a:sym typeface="Anek Tamil"/>
              </a:rPr>
              <a:t>-End</a:t>
            </a:r>
            <a:endParaRPr b="1" sz="10000">
              <a:solidFill>
                <a:schemeClr val="lt1"/>
              </a:solidFill>
              <a:highlight>
                <a:srgbClr val="08F397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219" name="Google Shape;1219;p78"/>
          <p:cNvSpPr/>
          <p:nvPr/>
        </p:nvSpPr>
        <p:spPr>
          <a:xfrm>
            <a:off x="778450" y="2013250"/>
            <a:ext cx="46848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7-8. React - Sign-In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7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7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7" name="Google Shape;1227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9808" y="2932327"/>
            <a:ext cx="4954160" cy="668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6062" y="2253330"/>
            <a:ext cx="5106835" cy="760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39597" y="2983785"/>
            <a:ext cx="4745797" cy="532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79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08F397"/>
                </a:highlight>
                <a:latin typeface="Anek Tamil"/>
                <a:ea typeface="Anek Tamil"/>
                <a:cs typeface="Anek Tamil"/>
                <a:sym typeface="Anek Tamil"/>
              </a:rPr>
              <a:t>Front-End</a:t>
            </a:r>
            <a:endParaRPr b="1" sz="10000">
              <a:solidFill>
                <a:schemeClr val="lt1"/>
              </a:solidFill>
              <a:highlight>
                <a:srgbClr val="08F397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232" name="Google Shape;1232;p79"/>
          <p:cNvSpPr/>
          <p:nvPr/>
        </p:nvSpPr>
        <p:spPr>
          <a:xfrm>
            <a:off x="778450" y="2013250"/>
            <a:ext cx="46311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7-9. React - Course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g340ed8ec0b2_0_459"/>
          <p:cNvGrpSpPr/>
          <p:nvPr/>
        </p:nvGrpSpPr>
        <p:grpSpPr>
          <a:xfrm>
            <a:off x="10100175" y="3429000"/>
            <a:ext cx="6861744" cy="6272150"/>
            <a:chOff x="10100175" y="3200500"/>
            <a:chExt cx="6861744" cy="6272150"/>
          </a:xfrm>
        </p:grpSpPr>
        <p:pic>
          <p:nvPicPr>
            <p:cNvPr id="291" name="Google Shape;291;g340ed8ec0b2_0_4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31713" y="3200500"/>
              <a:ext cx="6272150" cy="627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g340ed8ec0b2_0_459"/>
            <p:cNvSpPr txBox="1"/>
            <p:nvPr/>
          </p:nvSpPr>
          <p:spPr>
            <a:xfrm>
              <a:off x="12216663" y="4611492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편리성</a:t>
              </a:r>
              <a:endParaRPr sz="3500"/>
            </a:p>
          </p:txBody>
        </p:sp>
        <p:sp>
          <p:nvSpPr>
            <p:cNvPr id="293" name="Google Shape;293;g340ed8ec0b2_0_459"/>
            <p:cNvSpPr txBox="1"/>
            <p:nvPr/>
          </p:nvSpPr>
          <p:spPr>
            <a:xfrm>
              <a:off x="14043222" y="4611492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간소화</a:t>
              </a:r>
              <a:endParaRPr sz="3500"/>
            </a:p>
          </p:txBody>
        </p:sp>
        <p:sp>
          <p:nvSpPr>
            <p:cNvPr id="294" name="Google Shape;294;g340ed8ec0b2_0_459"/>
            <p:cNvSpPr txBox="1"/>
            <p:nvPr/>
          </p:nvSpPr>
          <p:spPr>
            <a:xfrm>
              <a:off x="14342816" y="7017910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효율성</a:t>
              </a:r>
              <a:endParaRPr sz="3500"/>
            </a:p>
          </p:txBody>
        </p:sp>
        <p:sp>
          <p:nvSpPr>
            <p:cNvPr id="295" name="Google Shape;295;g340ed8ec0b2_0_459"/>
            <p:cNvSpPr txBox="1"/>
            <p:nvPr/>
          </p:nvSpPr>
          <p:spPr>
            <a:xfrm>
              <a:off x="11888076" y="7017910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자동화</a:t>
              </a:r>
              <a:endParaRPr sz="3500"/>
            </a:p>
          </p:txBody>
        </p:sp>
        <p:sp>
          <p:nvSpPr>
            <p:cNvPr id="296" name="Google Shape;296;g340ed8ec0b2_0_459"/>
            <p:cNvSpPr txBox="1"/>
            <p:nvPr/>
          </p:nvSpPr>
          <p:spPr>
            <a:xfrm>
              <a:off x="10100175" y="5094709"/>
              <a:ext cx="454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Convenience</a:t>
              </a:r>
              <a:endParaRPr sz="3000"/>
            </a:p>
          </p:txBody>
        </p:sp>
        <p:sp>
          <p:nvSpPr>
            <p:cNvPr id="297" name="Google Shape;297;g340ed8ec0b2_0_459"/>
            <p:cNvSpPr txBox="1"/>
            <p:nvPr/>
          </p:nvSpPr>
          <p:spPr>
            <a:xfrm>
              <a:off x="13366719" y="5094709"/>
              <a:ext cx="35952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Simplification</a:t>
              </a:r>
              <a:endParaRPr sz="3000"/>
            </a:p>
          </p:txBody>
        </p:sp>
        <p:sp>
          <p:nvSpPr>
            <p:cNvPr id="298" name="Google Shape;298;g340ed8ec0b2_0_459"/>
            <p:cNvSpPr txBox="1"/>
            <p:nvPr/>
          </p:nvSpPr>
          <p:spPr>
            <a:xfrm>
              <a:off x="10960300" y="7549448"/>
              <a:ext cx="31311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Automation</a:t>
              </a:r>
              <a:endParaRPr sz="3000"/>
            </a:p>
          </p:txBody>
        </p:sp>
        <p:sp>
          <p:nvSpPr>
            <p:cNvPr id="299" name="Google Shape;299;g340ed8ec0b2_0_459"/>
            <p:cNvSpPr txBox="1"/>
            <p:nvPr/>
          </p:nvSpPr>
          <p:spPr>
            <a:xfrm>
              <a:off x="13550341" y="7549448"/>
              <a:ext cx="28896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Efficiency</a:t>
              </a:r>
              <a:endParaRPr sz="3000"/>
            </a:p>
          </p:txBody>
        </p:sp>
      </p:grpSp>
      <p:pic>
        <p:nvPicPr>
          <p:cNvPr id="300" name="Google Shape;300;g340ed8ec0b2_0_45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7120836">
            <a:off x="6692138" y="-184479"/>
            <a:ext cx="3129449" cy="568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40ed8ec0b2_0_4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96011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40ed8ec0b2_0_459"/>
          <p:cNvPicPr preferRelativeResize="0"/>
          <p:nvPr/>
        </p:nvPicPr>
        <p:blipFill rotWithShape="1">
          <a:blip r:embed="rId6">
            <a:alphaModFix amt="20000"/>
          </a:blip>
          <a:srcRect b="0" l="0" r="0" t="0"/>
          <a:stretch/>
        </p:blipFill>
        <p:spPr>
          <a:xfrm rot="1726861">
            <a:off x="109529" y="5497653"/>
            <a:ext cx="5230891" cy="432554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40ed8ec0b2_0_459"/>
          <p:cNvSpPr txBox="1"/>
          <p:nvPr/>
        </p:nvSpPr>
        <p:spPr>
          <a:xfrm>
            <a:off x="571350" y="1853550"/>
            <a:ext cx="9947700" cy="78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세상에서 </a:t>
            </a:r>
            <a:endParaRPr b="1" sz="4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          </a:t>
            </a:r>
            <a:r>
              <a:rPr b="1" i="0" lang="en-US" sz="4500" u="none" cap="none" strike="noStrike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가장 쉬운</a:t>
            </a:r>
            <a:endParaRPr b="1" sz="4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 </a:t>
            </a:r>
            <a:r>
              <a:rPr b="1" i="0" lang="en-US" sz="4500" u="none" cap="none" strike="noStrike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학습 관리 시스템</a:t>
            </a:r>
            <a:br>
              <a:rPr b="1" i="0" lang="en-US" sz="4500" u="none" cap="none" strike="noStrike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sz="3000">
              <a:solidFill>
                <a:srgbClr val="4049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직관적인 구성</a:t>
            </a:r>
            <a:r>
              <a:rPr lang="en-US" sz="4000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4000">
              <a:solidFill>
                <a:srgbClr val="4049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9F5"/>
              </a:buClr>
              <a:buSzPts val="4000"/>
              <a:buFont typeface="Comfortaa"/>
              <a:buChar char="-"/>
            </a:pPr>
            <a:r>
              <a:rPr lang="en-US" sz="4000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사용자가 빠르게 적응할 수 있는 시스템 구축</a:t>
            </a:r>
            <a:endParaRPr sz="4000">
              <a:solidFill>
                <a:srgbClr val="4049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049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편리한 기능</a:t>
            </a:r>
            <a:endParaRPr sz="4200">
              <a:solidFill>
                <a:srgbClr val="4049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9F5"/>
              </a:buClr>
              <a:buSzPts val="4000"/>
              <a:buFont typeface="Comfortaa"/>
              <a:buChar char="-"/>
            </a:pPr>
            <a:r>
              <a:rPr lang="en-US" sz="4000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최소한의 조작으로 기능 구현</a:t>
            </a:r>
            <a:endParaRPr sz="4000">
              <a:solidFill>
                <a:srgbClr val="4049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049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효율적 운영</a:t>
            </a:r>
            <a:r>
              <a:rPr lang="en-US" sz="4000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4000">
              <a:solidFill>
                <a:srgbClr val="4049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9F5"/>
              </a:buClr>
              <a:buSzPts val="4000"/>
              <a:buFont typeface="Comfortaa"/>
              <a:buChar char="-"/>
            </a:pPr>
            <a:r>
              <a:rPr lang="en-US" sz="4000">
                <a:solidFill>
                  <a:srgbClr val="4049F5"/>
                </a:solidFill>
                <a:latin typeface="Comfortaa"/>
                <a:ea typeface="Comfortaa"/>
                <a:cs typeface="Comfortaa"/>
                <a:sym typeface="Comfortaa"/>
              </a:rPr>
              <a:t>핵심기능에 집중하여 생산성 극대화</a:t>
            </a:r>
            <a:endParaRPr sz="4000">
              <a:solidFill>
                <a:srgbClr val="4049F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4" name="Google Shape;304;g340ed8ec0b2_0_459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sp>
        <p:nvSpPr>
          <p:cNvPr id="305" name="Google Shape;305;g340ed8ec0b2_0_459"/>
          <p:cNvSpPr txBox="1"/>
          <p:nvPr/>
        </p:nvSpPr>
        <p:spPr>
          <a:xfrm>
            <a:off x="10676950" y="812800"/>
            <a:ext cx="6861600" cy="2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PLANNING PURPOSE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8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8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8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0" name="Google Shape;1240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6850" y="2880758"/>
            <a:ext cx="4670180" cy="704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1459" y="2013250"/>
            <a:ext cx="5231012" cy="7860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25726" y="2427932"/>
            <a:ext cx="4742573" cy="771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15297" y="2973229"/>
            <a:ext cx="2023436" cy="272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80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b="1" lang="en-US" sz="10000">
                <a:solidFill>
                  <a:schemeClr val="lt1"/>
                </a:solidFill>
                <a:highlight>
                  <a:srgbClr val="08F397"/>
                </a:highlight>
                <a:latin typeface="Anek Tamil"/>
                <a:ea typeface="Anek Tamil"/>
                <a:cs typeface="Anek Tamil"/>
                <a:sym typeface="Anek Tamil"/>
              </a:rPr>
              <a:t>Front-End</a:t>
            </a:r>
            <a:endParaRPr b="1" sz="10000">
              <a:solidFill>
                <a:schemeClr val="lt1"/>
              </a:solidFill>
              <a:highlight>
                <a:srgbClr val="08F397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246" name="Google Shape;1246;p80"/>
          <p:cNvSpPr/>
          <p:nvPr/>
        </p:nvSpPr>
        <p:spPr>
          <a:xfrm>
            <a:off x="778450" y="2013250"/>
            <a:ext cx="4631100" cy="692700"/>
          </a:xfrm>
          <a:prstGeom prst="roundRect">
            <a:avLst>
              <a:gd fmla="val 16667" name="adj"/>
            </a:avLst>
          </a:prstGeom>
          <a:solidFill>
            <a:srgbClr val="4049F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7-9. React - Course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81"/>
          <p:cNvPicPr preferRelativeResize="0"/>
          <p:nvPr/>
        </p:nvPicPr>
        <p:blipFill rotWithShape="1">
          <a:blip r:embed="rId3">
            <a:alphaModFix amt="56000"/>
          </a:blip>
          <a:srcRect b="0" l="0" r="0" t="0"/>
          <a:stretch/>
        </p:blipFill>
        <p:spPr>
          <a:xfrm>
            <a:off x="812800" y="1904802"/>
            <a:ext cx="16598898" cy="764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81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81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81"/>
          <p:cNvSpPr txBox="1"/>
          <p:nvPr/>
        </p:nvSpPr>
        <p:spPr>
          <a:xfrm>
            <a:off x="1144479" y="4635421"/>
            <a:ext cx="1585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Project Demonstration</a:t>
            </a:r>
            <a:endParaRPr i="0" sz="9000" u="none" cap="none" strike="noStrike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1256" name="Google Shape;1256;p81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4740000">
            <a:off x="12162931" y="4035286"/>
            <a:ext cx="5039209" cy="645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g340ed8ec0b2_0_86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444500" y="-2298700"/>
            <a:ext cx="4699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g340ed8ec0b2_0_8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673100"/>
            <a:ext cx="3086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g340ed8ec0b2_0_866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5580000">
            <a:off x="8057475" y="8077199"/>
            <a:ext cx="3365500" cy="613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340ed8ec0b2_0_8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94000" y="5143500"/>
            <a:ext cx="7112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g340ed8ec0b2_0_866"/>
          <p:cNvSpPr txBox="1"/>
          <p:nvPr/>
        </p:nvSpPr>
        <p:spPr>
          <a:xfrm>
            <a:off x="14655800" y="6400800"/>
            <a:ext cx="26925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6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교육생</a:t>
            </a:r>
            <a:r>
              <a:rPr b="0" i="0" lang="en-US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3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선발</a:t>
            </a:r>
            <a:endParaRPr/>
          </a:p>
        </p:txBody>
      </p:sp>
      <p:sp>
        <p:nvSpPr>
          <p:cNvPr id="1266" name="Google Shape;1266;g340ed8ec0b2_0_866"/>
          <p:cNvSpPr txBox="1"/>
          <p:nvPr/>
        </p:nvSpPr>
        <p:spPr>
          <a:xfrm>
            <a:off x="6135275" y="685800"/>
            <a:ext cx="114345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PROJECT DEMONSTRATION</a:t>
            </a:r>
            <a:endParaRPr sz="11000"/>
          </a:p>
        </p:txBody>
      </p:sp>
      <p:sp>
        <p:nvSpPr>
          <p:cNvPr id="1267" name="Google Shape;1267;g340ed8ec0b2_0_866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pic>
        <p:nvPicPr>
          <p:cNvPr id="1268" name="Google Shape;1268;g340ed8ec0b2_0_8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400" y="3035300"/>
            <a:ext cx="4313349" cy="3873103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7000" stPos="0" sy="-100000" ky="0"/>
          </a:effectLst>
        </p:spPr>
      </p:pic>
      <p:pic>
        <p:nvPicPr>
          <p:cNvPr id="1269" name="Google Shape;1269;g340ed8ec0b2_0_8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23876" y="4063975"/>
            <a:ext cx="5838826" cy="304261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58000" stPos="0" sy="-100000" ky="0"/>
          </a:effectLst>
        </p:spPr>
      </p:pic>
      <p:pic>
        <p:nvPicPr>
          <p:cNvPr id="1270" name="Google Shape;1270;g340ed8ec0b2_0_8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88850" y="5949126"/>
            <a:ext cx="5639846" cy="32531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47000" stPos="0" sy="-100000" ky="0"/>
          </a:effectLst>
        </p:spPr>
      </p:pic>
      <p:pic>
        <p:nvPicPr>
          <p:cNvPr id="1271" name="Google Shape;1271;g340ed8ec0b2_0_8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1200" y="673100"/>
            <a:ext cx="10784576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g340ed8ec0b2_0_8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0850" y="5039150"/>
            <a:ext cx="5843015" cy="350215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7000" stPos="0" sy="-100000" ky="0"/>
          </a:effec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82"/>
          <p:cNvPicPr preferRelativeResize="0"/>
          <p:nvPr/>
        </p:nvPicPr>
        <p:blipFill rotWithShape="1">
          <a:blip r:embed="rId3">
            <a:alphaModFix amt="56000"/>
          </a:blip>
          <a:srcRect b="0" l="0" r="0" t="0"/>
          <a:stretch/>
        </p:blipFill>
        <p:spPr>
          <a:xfrm>
            <a:off x="812800" y="1904802"/>
            <a:ext cx="16598900" cy="764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82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82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82"/>
          <p:cNvSpPr txBox="1"/>
          <p:nvPr/>
        </p:nvSpPr>
        <p:spPr>
          <a:xfrm>
            <a:off x="1144479" y="4413896"/>
            <a:ext cx="1585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0" u="none" cap="none" strike="noStrik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Q &amp; A</a:t>
            </a:r>
            <a:endParaRPr i="0" sz="9000" u="none" cap="none" strike="noStrike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1282" name="Google Shape;1282;p82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9F5"/>
        </a:solidFill>
      </p:bgPr>
    </p:bg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00000">
            <a:off x="17170400" y="3263900"/>
            <a:ext cx="4699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600000">
            <a:off x="17056100" y="939800"/>
            <a:ext cx="33655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200000">
            <a:off x="-1689100" y="7962900"/>
            <a:ext cx="33655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60000">
            <a:off x="-3073400" y="-1803400"/>
            <a:ext cx="4699000" cy="61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83"/>
          <p:cNvSpPr txBox="1"/>
          <p:nvPr/>
        </p:nvSpPr>
        <p:spPr>
          <a:xfrm>
            <a:off x="13903650" y="698500"/>
            <a:ext cx="3736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2" name="Google Shape;1292;p83"/>
          <p:cNvGrpSpPr/>
          <p:nvPr/>
        </p:nvGrpSpPr>
        <p:grpSpPr>
          <a:xfrm>
            <a:off x="3276600" y="3149600"/>
            <a:ext cx="11734800" cy="4102100"/>
            <a:chOff x="3276600" y="2235200"/>
            <a:chExt cx="11734800" cy="4102100"/>
          </a:xfrm>
        </p:grpSpPr>
        <p:pic>
          <p:nvPicPr>
            <p:cNvPr id="1293" name="Google Shape;1293;p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76600" y="2235200"/>
              <a:ext cx="11734800" cy="410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4" name="Google Shape;1294;p83"/>
            <p:cNvSpPr txBox="1"/>
            <p:nvPr/>
          </p:nvSpPr>
          <p:spPr>
            <a:xfrm>
              <a:off x="4464000" y="3408600"/>
              <a:ext cx="9360000" cy="17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0"/>
                <a:buFont typeface="Arial"/>
                <a:buNone/>
              </a:pPr>
              <a:r>
                <a:rPr i="0" lang="en-US" sz="12000" u="none" cap="none" strike="noStrike">
                  <a:solidFill>
                    <a:srgbClr val="08F397"/>
                  </a:solidFill>
                  <a:latin typeface="Anek Tamil Medium"/>
                  <a:ea typeface="Anek Tamil Medium"/>
                  <a:cs typeface="Anek Tamil Medium"/>
                  <a:sym typeface="Anek Tamil Medium"/>
                </a:rPr>
                <a:t>감사합니다</a:t>
              </a:r>
              <a:r>
                <a:rPr lang="en-US" sz="12000">
                  <a:solidFill>
                    <a:srgbClr val="08F397"/>
                  </a:solidFill>
                  <a:latin typeface="Anek Tamil Medium"/>
                  <a:ea typeface="Anek Tamil Medium"/>
                  <a:cs typeface="Anek Tamil Medium"/>
                  <a:sym typeface="Anek Tamil Medium"/>
                </a:rPr>
                <a:t>.</a:t>
              </a:r>
              <a:endParaRPr i="0" sz="12000" u="none" cap="none" strike="noStrike">
                <a:solidFill>
                  <a:srgbClr val="000000"/>
                </a:solidFill>
                <a:latin typeface="Anek Tamil Medium"/>
                <a:ea typeface="Anek Tamil Medium"/>
                <a:cs typeface="Anek Tamil Medium"/>
                <a:sym typeface="Anek Tamil Medium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9"/>
          <p:cNvPicPr preferRelativeResize="0"/>
          <p:nvPr/>
        </p:nvPicPr>
        <p:blipFill rotWithShape="1">
          <a:blip r:embed="rId4">
            <a:alphaModFix amt="56000"/>
          </a:blip>
          <a:srcRect b="0" l="0" r="0" t="0"/>
          <a:stretch/>
        </p:blipFill>
        <p:spPr>
          <a:xfrm>
            <a:off x="812800" y="1904802"/>
            <a:ext cx="16598900" cy="764559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1215158" y="4855213"/>
            <a:ext cx="1585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Development Technical Stack </a:t>
            </a:r>
            <a:endParaRPr sz="7200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314" name="Google Shape;314;p9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9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</cp:coreProperties>
</file>